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jpg" ContentType="image/jpe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s/slide113.xml" ContentType="application/vnd.openxmlformats-officedocument.presentationml.slide+xml"/>
  <Override PartName="/ppt/slides/slide114.xml" ContentType="application/vnd.openxmlformats-officedocument.presentationml.slide+xml"/>
  <Override PartName="/ppt/slides/slide115.xml" ContentType="application/vnd.openxmlformats-officedocument.presentationml.slide+xml"/>
  <Override PartName="/ppt/slides/slide116.xml" ContentType="application/vnd.openxmlformats-officedocument.presentationml.slide+xml"/>
  <Override PartName="/ppt/slides/slide117.xml" ContentType="application/vnd.openxmlformats-officedocument.presentationml.slide+xml"/>
  <Override PartName="/ppt/slides/slide118.xml" ContentType="application/vnd.openxmlformats-officedocument.presentationml.slide+xml"/>
  <Override PartName="/ppt/slides/slide119.xml" ContentType="application/vnd.openxmlformats-officedocument.presentationml.slide+xml"/>
  <Override PartName="/ppt/slides/slide120.xml" ContentType="application/vnd.openxmlformats-officedocument.presentationml.slide+xml"/>
  <Override PartName="/ppt/slides/slide121.xml" ContentType="application/vnd.openxmlformats-officedocument.presentationml.slide+xml"/>
  <Override PartName="/ppt/slides/slide122.xml" ContentType="application/vnd.openxmlformats-officedocument.presentationml.slide+xml"/>
  <Override PartName="/ppt/slides/slide123.xml" ContentType="application/vnd.openxmlformats-officedocument.presentationml.slide+xml"/>
  <Override PartName="/ppt/slides/slide124.xml" ContentType="application/vnd.openxmlformats-officedocument.presentationml.slide+xml"/>
  <Override PartName="/ppt/slides/slide125.xml" ContentType="application/vnd.openxmlformats-officedocument.presentationml.slide+xml"/>
  <Override PartName="/ppt/slides/slide126.xml" ContentType="application/vnd.openxmlformats-officedocument.presentationml.slide+xml"/>
  <Override PartName="/ppt/slides/slide127.xml" ContentType="application/vnd.openxmlformats-officedocument.presentationml.slide+xml"/>
  <Override PartName="/ppt/slides/slide128.xml" ContentType="application/vnd.openxmlformats-officedocument.presentationml.slide+xml"/>
  <Override PartName="/ppt/slides/slide129.xml" ContentType="application/vnd.openxmlformats-officedocument.presentationml.slide+xml"/>
  <Override PartName="/ppt/slides/slide130.xml" ContentType="application/vnd.openxmlformats-officedocument.presentationml.slide+xml"/>
  <Override PartName="/ppt/slides/slide131.xml" ContentType="application/vnd.openxmlformats-officedocument.presentationml.slide+xml"/>
  <Override PartName="/ppt/slides/slide132.xml" ContentType="application/vnd.openxmlformats-officedocument.presentationml.slide+xml"/>
  <Override PartName="/ppt/slides/slide133.xml" ContentType="application/vnd.openxmlformats-officedocument.presentationml.slide+xml"/>
  <Override PartName="/ppt/slides/slide134.xml" ContentType="application/vnd.openxmlformats-officedocument.presentationml.slide+xml"/>
  <Override PartName="/ppt/slides/slide135.xml" ContentType="application/vnd.openxmlformats-officedocument.presentationml.slide+xml"/>
  <Override PartName="/ppt/slides/slide136.xml" ContentType="application/vnd.openxmlformats-officedocument.presentationml.slide+xml"/>
  <Override PartName="/ppt/slides/slide137.xml" ContentType="application/vnd.openxmlformats-officedocument.presentationml.slide+xml"/>
  <Override PartName="/ppt/slides/slide138.xml" ContentType="application/vnd.openxmlformats-officedocument.presentationml.slide+xml"/>
  <Override PartName="/ppt/slides/slide139.xml" ContentType="application/vnd.openxmlformats-officedocument.presentationml.slide+xml"/>
  <Override PartName="/ppt/slides/slide140.xml" ContentType="application/vnd.openxmlformats-officedocument.presentationml.slide+xml"/>
  <Override PartName="/ppt/slides/slide141.xml" ContentType="application/vnd.openxmlformats-officedocument.presentationml.slide+xml"/>
  <Override PartName="/ppt/slides/slide142.xml" ContentType="application/vnd.openxmlformats-officedocument.presentationml.slide+xml"/>
  <Override PartName="/ppt/slides/slide143.xml" ContentType="application/vnd.openxmlformats-officedocument.presentationml.slide+xml"/>
  <Override PartName="/ppt/slides/slide144.xml" ContentType="application/vnd.openxmlformats-officedocument.presentationml.slide+xml"/>
  <Override PartName="/ppt/slides/slide14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38" r:id="rId1"/>
  </p:sldMasterIdLst>
  <p:sldIdLst>
    <p:sldId id="454" r:id="rId2"/>
    <p:sldId id="450" r:id="rId3"/>
    <p:sldId id="535" r:id="rId4"/>
    <p:sldId id="536" r:id="rId5"/>
    <p:sldId id="554" r:id="rId6"/>
    <p:sldId id="537" r:id="rId7"/>
    <p:sldId id="555" r:id="rId8"/>
    <p:sldId id="538" r:id="rId9"/>
    <p:sldId id="568" r:id="rId10"/>
    <p:sldId id="556" r:id="rId11"/>
    <p:sldId id="539" r:id="rId12"/>
    <p:sldId id="557" r:id="rId13"/>
    <p:sldId id="540" r:id="rId14"/>
    <p:sldId id="541" r:id="rId15"/>
    <p:sldId id="277" r:id="rId16"/>
    <p:sldId id="561" r:id="rId17"/>
    <p:sldId id="529" r:id="rId18"/>
    <p:sldId id="558" r:id="rId19"/>
    <p:sldId id="559" r:id="rId20"/>
    <p:sldId id="560" r:id="rId21"/>
    <p:sldId id="563" r:id="rId22"/>
    <p:sldId id="451" r:id="rId23"/>
    <p:sldId id="562" r:id="rId24"/>
    <p:sldId id="564" r:id="rId25"/>
    <p:sldId id="452" r:id="rId26"/>
    <p:sldId id="453" r:id="rId27"/>
    <p:sldId id="398" r:id="rId28"/>
    <p:sldId id="399" r:id="rId29"/>
    <p:sldId id="278" r:id="rId30"/>
    <p:sldId id="280" r:id="rId31"/>
    <p:sldId id="281" r:id="rId32"/>
    <p:sldId id="363" r:id="rId33"/>
    <p:sldId id="282" r:id="rId34"/>
    <p:sldId id="256" r:id="rId35"/>
    <p:sldId id="530" r:id="rId36"/>
    <p:sldId id="401" r:id="rId37"/>
    <p:sldId id="403" r:id="rId38"/>
    <p:sldId id="297" r:id="rId39"/>
    <p:sldId id="298" r:id="rId40"/>
    <p:sldId id="402" r:id="rId41"/>
    <p:sldId id="291" r:id="rId42"/>
    <p:sldId id="292" r:id="rId43"/>
    <p:sldId id="257" r:id="rId44"/>
    <p:sldId id="293" r:id="rId45"/>
    <p:sldId id="296" r:id="rId46"/>
    <p:sldId id="258" r:id="rId47"/>
    <p:sldId id="294" r:id="rId48"/>
    <p:sldId id="259" r:id="rId49"/>
    <p:sldId id="569" r:id="rId50"/>
    <p:sldId id="260" r:id="rId51"/>
    <p:sldId id="455" r:id="rId52"/>
    <p:sldId id="456" r:id="rId53"/>
    <p:sldId id="457" r:id="rId54"/>
    <p:sldId id="458" r:id="rId55"/>
    <p:sldId id="299" r:id="rId56"/>
    <p:sldId id="261" r:id="rId57"/>
    <p:sldId id="400" r:id="rId58"/>
    <p:sldId id="262" r:id="rId59"/>
    <p:sldId id="404" r:id="rId60"/>
    <p:sldId id="405" r:id="rId61"/>
    <p:sldId id="263" r:id="rId62"/>
    <p:sldId id="300" r:id="rId63"/>
    <p:sldId id="301" r:id="rId64"/>
    <p:sldId id="302" r:id="rId65"/>
    <p:sldId id="406" r:id="rId66"/>
    <p:sldId id="531" r:id="rId67"/>
    <p:sldId id="407" r:id="rId68"/>
    <p:sldId id="264" r:id="rId69"/>
    <p:sldId id="265" r:id="rId70"/>
    <p:sldId id="303" r:id="rId71"/>
    <p:sldId id="267" r:id="rId72"/>
    <p:sldId id="308" r:id="rId73"/>
    <p:sldId id="268" r:id="rId74"/>
    <p:sldId id="532" r:id="rId75"/>
    <p:sldId id="565" r:id="rId76"/>
    <p:sldId id="566" r:id="rId77"/>
    <p:sldId id="304" r:id="rId78"/>
    <p:sldId id="305" r:id="rId79"/>
    <p:sldId id="266" r:id="rId80"/>
    <p:sldId id="269" r:id="rId81"/>
    <p:sldId id="311" r:id="rId82"/>
    <p:sldId id="316" r:id="rId83"/>
    <p:sldId id="317" r:id="rId84"/>
    <p:sldId id="474" r:id="rId85"/>
    <p:sldId id="475" r:id="rId86"/>
    <p:sldId id="476" r:id="rId87"/>
    <p:sldId id="477" r:id="rId88"/>
    <p:sldId id="478" r:id="rId89"/>
    <p:sldId id="570" r:id="rId90"/>
    <p:sldId id="542" r:id="rId91"/>
    <p:sldId id="544" r:id="rId92"/>
    <p:sldId id="545" r:id="rId93"/>
    <p:sldId id="543" r:id="rId94"/>
    <p:sldId id="395" r:id="rId95"/>
    <p:sldId id="270" r:id="rId96"/>
    <p:sldId id="431" r:id="rId97"/>
    <p:sldId id="432" r:id="rId98"/>
    <p:sldId id="433" r:id="rId99"/>
    <p:sldId id="435" r:id="rId100"/>
    <p:sldId id="436" r:id="rId101"/>
    <p:sldId id="437" r:id="rId102"/>
    <p:sldId id="438" r:id="rId103"/>
    <p:sldId id="439" r:id="rId104"/>
    <p:sldId id="440" r:id="rId105"/>
    <p:sldId id="441" r:id="rId106"/>
    <p:sldId id="442" r:id="rId107"/>
    <p:sldId id="443" r:id="rId108"/>
    <p:sldId id="444" r:id="rId109"/>
    <p:sldId id="445" r:id="rId110"/>
    <p:sldId id="318" r:id="rId111"/>
    <p:sldId id="271" r:id="rId112"/>
    <p:sldId id="319" r:id="rId113"/>
    <p:sldId id="320" r:id="rId114"/>
    <p:sldId id="321" r:id="rId115"/>
    <p:sldId id="322" r:id="rId116"/>
    <p:sldId id="323" r:id="rId117"/>
    <p:sldId id="326" r:id="rId118"/>
    <p:sldId id="528" r:id="rId119"/>
    <p:sldId id="546" r:id="rId120"/>
    <p:sldId id="547" r:id="rId121"/>
    <p:sldId id="548" r:id="rId122"/>
    <p:sldId id="549" r:id="rId123"/>
    <p:sldId id="550" r:id="rId124"/>
    <p:sldId id="551" r:id="rId125"/>
    <p:sldId id="552" r:id="rId126"/>
    <p:sldId id="553" r:id="rId127"/>
    <p:sldId id="567" r:id="rId128"/>
    <p:sldId id="312" r:id="rId129"/>
    <p:sldId id="459" r:id="rId130"/>
    <p:sldId id="460" r:id="rId131"/>
    <p:sldId id="461" r:id="rId132"/>
    <p:sldId id="462" r:id="rId133"/>
    <p:sldId id="463" r:id="rId134"/>
    <p:sldId id="464" r:id="rId135"/>
    <p:sldId id="314" r:id="rId136"/>
    <p:sldId id="465" r:id="rId137"/>
    <p:sldId id="466" r:id="rId138"/>
    <p:sldId id="472" r:id="rId139"/>
    <p:sldId id="473" r:id="rId140"/>
    <p:sldId id="467" r:id="rId141"/>
    <p:sldId id="468" r:id="rId142"/>
    <p:sldId id="469" r:id="rId143"/>
    <p:sldId id="470" r:id="rId144"/>
    <p:sldId id="471" r:id="rId145"/>
    <p:sldId id="534" r:id="rId146"/>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706B38"/>
    <a:srgbClr val="7A724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8300" autoAdjust="0"/>
    <p:restoredTop sz="94600"/>
  </p:normalViewPr>
  <p:slideViewPr>
    <p:cSldViewPr>
      <p:cViewPr varScale="1">
        <p:scale>
          <a:sx n="149" d="100"/>
          <a:sy n="149" d="100"/>
        </p:scale>
        <p:origin x="-104" y="-184"/>
      </p:cViewPr>
      <p:guideLst>
        <p:guide orient="horz" pos="2160"/>
        <p:guide pos="2880"/>
      </p:guideLst>
    </p:cSldViewPr>
  </p:slideViewPr>
  <p:notesTextViewPr>
    <p:cViewPr>
      <p:scale>
        <a:sx n="100" d="100"/>
        <a:sy n="100" d="100"/>
      </p:scale>
      <p:origin x="0" y="0"/>
    </p:cViewPr>
  </p:notesTextViewPr>
  <p:sorterViewPr>
    <p:cViewPr>
      <p:scale>
        <a:sx n="100" d="100"/>
        <a:sy n="100" d="100"/>
      </p:scale>
      <p:origin x="0" y="7296"/>
    </p:cViewPr>
  </p:sorterViewPr>
  <p:gridSpacing cx="76200" cy="76200"/>
</p:viewPr>
</file>

<file path=ppt/_rels/presentation.xml.rels><?xml version="1.0" encoding="UTF-8" standalone="yes"?>
<Relationships xmlns="http://schemas.openxmlformats.org/package/2006/relationships"><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60" Type="http://schemas.openxmlformats.org/officeDocument/2006/relationships/slide" Target="slides/slide59.xml"/><Relationship Id="rId61" Type="http://schemas.openxmlformats.org/officeDocument/2006/relationships/slide" Target="slides/slide60.xml"/><Relationship Id="rId62" Type="http://schemas.openxmlformats.org/officeDocument/2006/relationships/slide" Target="slides/slide61.xml"/><Relationship Id="rId63" Type="http://schemas.openxmlformats.org/officeDocument/2006/relationships/slide" Target="slides/slide62.xml"/><Relationship Id="rId64" Type="http://schemas.openxmlformats.org/officeDocument/2006/relationships/slide" Target="slides/slide63.xml"/><Relationship Id="rId65" Type="http://schemas.openxmlformats.org/officeDocument/2006/relationships/slide" Target="slides/slide64.xml"/><Relationship Id="rId66" Type="http://schemas.openxmlformats.org/officeDocument/2006/relationships/slide" Target="slides/slide65.xml"/><Relationship Id="rId67" Type="http://schemas.openxmlformats.org/officeDocument/2006/relationships/slide" Target="slides/slide66.xml"/><Relationship Id="rId68" Type="http://schemas.openxmlformats.org/officeDocument/2006/relationships/slide" Target="slides/slide67.xml"/><Relationship Id="rId69" Type="http://schemas.openxmlformats.org/officeDocument/2006/relationships/slide" Target="slides/slide68.xml"/><Relationship Id="rId120" Type="http://schemas.openxmlformats.org/officeDocument/2006/relationships/slide" Target="slides/slide119.xml"/><Relationship Id="rId121" Type="http://schemas.openxmlformats.org/officeDocument/2006/relationships/slide" Target="slides/slide120.xml"/><Relationship Id="rId122" Type="http://schemas.openxmlformats.org/officeDocument/2006/relationships/slide" Target="slides/slide121.xml"/><Relationship Id="rId123" Type="http://schemas.openxmlformats.org/officeDocument/2006/relationships/slide" Target="slides/slide122.xml"/><Relationship Id="rId124" Type="http://schemas.openxmlformats.org/officeDocument/2006/relationships/slide" Target="slides/slide123.xml"/><Relationship Id="rId125" Type="http://schemas.openxmlformats.org/officeDocument/2006/relationships/slide" Target="slides/slide124.xml"/><Relationship Id="rId126" Type="http://schemas.openxmlformats.org/officeDocument/2006/relationships/slide" Target="slides/slide125.xml"/><Relationship Id="rId127" Type="http://schemas.openxmlformats.org/officeDocument/2006/relationships/slide" Target="slides/slide126.xml"/><Relationship Id="rId128" Type="http://schemas.openxmlformats.org/officeDocument/2006/relationships/slide" Target="slides/slide127.xml"/><Relationship Id="rId129" Type="http://schemas.openxmlformats.org/officeDocument/2006/relationships/slide" Target="slides/slide128.xml"/><Relationship Id="rId40" Type="http://schemas.openxmlformats.org/officeDocument/2006/relationships/slide" Target="slides/slide39.xml"/><Relationship Id="rId41" Type="http://schemas.openxmlformats.org/officeDocument/2006/relationships/slide" Target="slides/slide40.xml"/><Relationship Id="rId42" Type="http://schemas.openxmlformats.org/officeDocument/2006/relationships/slide" Target="slides/slide41.xml"/><Relationship Id="rId90" Type="http://schemas.openxmlformats.org/officeDocument/2006/relationships/slide" Target="slides/slide89.xml"/><Relationship Id="rId91" Type="http://schemas.openxmlformats.org/officeDocument/2006/relationships/slide" Target="slides/slide90.xml"/><Relationship Id="rId92" Type="http://schemas.openxmlformats.org/officeDocument/2006/relationships/slide" Target="slides/slide91.xml"/><Relationship Id="rId93" Type="http://schemas.openxmlformats.org/officeDocument/2006/relationships/slide" Target="slides/slide92.xml"/><Relationship Id="rId94" Type="http://schemas.openxmlformats.org/officeDocument/2006/relationships/slide" Target="slides/slide93.xml"/><Relationship Id="rId95" Type="http://schemas.openxmlformats.org/officeDocument/2006/relationships/slide" Target="slides/slide94.xml"/><Relationship Id="rId96" Type="http://schemas.openxmlformats.org/officeDocument/2006/relationships/slide" Target="slides/slide95.xml"/><Relationship Id="rId101" Type="http://schemas.openxmlformats.org/officeDocument/2006/relationships/slide" Target="slides/slide100.xml"/><Relationship Id="rId102" Type="http://schemas.openxmlformats.org/officeDocument/2006/relationships/slide" Target="slides/slide101.xml"/><Relationship Id="rId103" Type="http://schemas.openxmlformats.org/officeDocument/2006/relationships/slide" Target="slides/slide102.xml"/><Relationship Id="rId104" Type="http://schemas.openxmlformats.org/officeDocument/2006/relationships/slide" Target="slides/slide103.xml"/><Relationship Id="rId105" Type="http://schemas.openxmlformats.org/officeDocument/2006/relationships/slide" Target="slides/slide104.xml"/><Relationship Id="rId106" Type="http://schemas.openxmlformats.org/officeDocument/2006/relationships/slide" Target="slides/slide105.xml"/><Relationship Id="rId107" Type="http://schemas.openxmlformats.org/officeDocument/2006/relationships/slide" Target="slides/slide106.xml"/><Relationship Id="rId108" Type="http://schemas.openxmlformats.org/officeDocument/2006/relationships/slide" Target="slides/slide107.xml"/><Relationship Id="rId109" Type="http://schemas.openxmlformats.org/officeDocument/2006/relationships/slide" Target="slides/slide108.xml"/><Relationship Id="rId97" Type="http://schemas.openxmlformats.org/officeDocument/2006/relationships/slide" Target="slides/slide96.xml"/><Relationship Id="rId98" Type="http://schemas.openxmlformats.org/officeDocument/2006/relationships/slide" Target="slides/slide97.xml"/><Relationship Id="rId99" Type="http://schemas.openxmlformats.org/officeDocument/2006/relationships/slide" Target="slides/slide98.xml"/><Relationship Id="rId43" Type="http://schemas.openxmlformats.org/officeDocument/2006/relationships/slide" Target="slides/slide42.xml"/><Relationship Id="rId44" Type="http://schemas.openxmlformats.org/officeDocument/2006/relationships/slide" Target="slides/slide43.xml"/><Relationship Id="rId45" Type="http://schemas.openxmlformats.org/officeDocument/2006/relationships/slide" Target="slides/slide44.xml"/><Relationship Id="rId46" Type="http://schemas.openxmlformats.org/officeDocument/2006/relationships/slide" Target="slides/slide45.xml"/><Relationship Id="rId47" Type="http://schemas.openxmlformats.org/officeDocument/2006/relationships/slide" Target="slides/slide46.xml"/><Relationship Id="rId48" Type="http://schemas.openxmlformats.org/officeDocument/2006/relationships/slide" Target="slides/slide47.xml"/><Relationship Id="rId49" Type="http://schemas.openxmlformats.org/officeDocument/2006/relationships/slide" Target="slides/slide48.xml"/><Relationship Id="rId100" Type="http://schemas.openxmlformats.org/officeDocument/2006/relationships/slide" Target="slides/slide99.xml"/><Relationship Id="rId150" Type="http://schemas.openxmlformats.org/officeDocument/2006/relationships/theme" Target="theme/theme1.xml"/><Relationship Id="rId151" Type="http://schemas.openxmlformats.org/officeDocument/2006/relationships/tableStyles" Target="tableStyles.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70" Type="http://schemas.openxmlformats.org/officeDocument/2006/relationships/slide" Target="slides/slide69.xml"/><Relationship Id="rId71" Type="http://schemas.openxmlformats.org/officeDocument/2006/relationships/slide" Target="slides/slide70.xml"/><Relationship Id="rId72" Type="http://schemas.openxmlformats.org/officeDocument/2006/relationships/slide" Target="slides/slide71.xml"/><Relationship Id="rId73" Type="http://schemas.openxmlformats.org/officeDocument/2006/relationships/slide" Target="slides/slide72.xml"/><Relationship Id="rId74" Type="http://schemas.openxmlformats.org/officeDocument/2006/relationships/slide" Target="slides/slide73.xml"/><Relationship Id="rId75" Type="http://schemas.openxmlformats.org/officeDocument/2006/relationships/slide" Target="slides/slide74.xml"/><Relationship Id="rId76" Type="http://schemas.openxmlformats.org/officeDocument/2006/relationships/slide" Target="slides/slide75.xml"/><Relationship Id="rId77" Type="http://schemas.openxmlformats.org/officeDocument/2006/relationships/slide" Target="slides/slide76.xml"/><Relationship Id="rId78" Type="http://schemas.openxmlformats.org/officeDocument/2006/relationships/slide" Target="slides/slide77.xml"/><Relationship Id="rId79" Type="http://schemas.openxmlformats.org/officeDocument/2006/relationships/slide" Target="slides/slide78.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30" Type="http://schemas.openxmlformats.org/officeDocument/2006/relationships/slide" Target="slides/slide129.xml"/><Relationship Id="rId131" Type="http://schemas.openxmlformats.org/officeDocument/2006/relationships/slide" Target="slides/slide130.xml"/><Relationship Id="rId132" Type="http://schemas.openxmlformats.org/officeDocument/2006/relationships/slide" Target="slides/slide131.xml"/><Relationship Id="rId133" Type="http://schemas.openxmlformats.org/officeDocument/2006/relationships/slide" Target="slides/slide132.xml"/><Relationship Id="rId134" Type="http://schemas.openxmlformats.org/officeDocument/2006/relationships/slide" Target="slides/slide133.xml"/><Relationship Id="rId135" Type="http://schemas.openxmlformats.org/officeDocument/2006/relationships/slide" Target="slides/slide134.xml"/><Relationship Id="rId136" Type="http://schemas.openxmlformats.org/officeDocument/2006/relationships/slide" Target="slides/slide135.xml"/><Relationship Id="rId137" Type="http://schemas.openxmlformats.org/officeDocument/2006/relationships/slide" Target="slides/slide136.xml"/><Relationship Id="rId138" Type="http://schemas.openxmlformats.org/officeDocument/2006/relationships/slide" Target="slides/slide137.xml"/><Relationship Id="rId139" Type="http://schemas.openxmlformats.org/officeDocument/2006/relationships/slide" Target="slides/slide13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50" Type="http://schemas.openxmlformats.org/officeDocument/2006/relationships/slide" Target="slides/slide49.xml"/><Relationship Id="rId51" Type="http://schemas.openxmlformats.org/officeDocument/2006/relationships/slide" Target="slides/slide50.xml"/><Relationship Id="rId52" Type="http://schemas.openxmlformats.org/officeDocument/2006/relationships/slide" Target="slides/slide51.xml"/><Relationship Id="rId53" Type="http://schemas.openxmlformats.org/officeDocument/2006/relationships/slide" Target="slides/slide52.xml"/><Relationship Id="rId54" Type="http://schemas.openxmlformats.org/officeDocument/2006/relationships/slide" Target="slides/slide53.xml"/><Relationship Id="rId55" Type="http://schemas.openxmlformats.org/officeDocument/2006/relationships/slide" Target="slides/slide54.xml"/><Relationship Id="rId56" Type="http://schemas.openxmlformats.org/officeDocument/2006/relationships/slide" Target="slides/slide55.xml"/><Relationship Id="rId57" Type="http://schemas.openxmlformats.org/officeDocument/2006/relationships/slide" Target="slides/slide56.xml"/><Relationship Id="rId58" Type="http://schemas.openxmlformats.org/officeDocument/2006/relationships/slide" Target="slides/slide57.xml"/><Relationship Id="rId59" Type="http://schemas.openxmlformats.org/officeDocument/2006/relationships/slide" Target="slides/slide58.xml"/><Relationship Id="rId110" Type="http://schemas.openxmlformats.org/officeDocument/2006/relationships/slide" Target="slides/slide109.xml"/><Relationship Id="rId111" Type="http://schemas.openxmlformats.org/officeDocument/2006/relationships/slide" Target="slides/slide110.xml"/><Relationship Id="rId112" Type="http://schemas.openxmlformats.org/officeDocument/2006/relationships/slide" Target="slides/slide111.xml"/><Relationship Id="rId113" Type="http://schemas.openxmlformats.org/officeDocument/2006/relationships/slide" Target="slides/slide112.xml"/><Relationship Id="rId114" Type="http://schemas.openxmlformats.org/officeDocument/2006/relationships/slide" Target="slides/slide113.xml"/><Relationship Id="rId115" Type="http://schemas.openxmlformats.org/officeDocument/2006/relationships/slide" Target="slides/slide114.xml"/><Relationship Id="rId116" Type="http://schemas.openxmlformats.org/officeDocument/2006/relationships/slide" Target="slides/slide115.xml"/><Relationship Id="rId117" Type="http://schemas.openxmlformats.org/officeDocument/2006/relationships/slide" Target="slides/slide116.xml"/><Relationship Id="rId118" Type="http://schemas.openxmlformats.org/officeDocument/2006/relationships/slide" Target="slides/slide117.xml"/><Relationship Id="rId119" Type="http://schemas.openxmlformats.org/officeDocument/2006/relationships/slide" Target="slides/slide118.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80" Type="http://schemas.openxmlformats.org/officeDocument/2006/relationships/slide" Target="slides/slide79.xml"/><Relationship Id="rId81" Type="http://schemas.openxmlformats.org/officeDocument/2006/relationships/slide" Target="slides/slide80.xml"/><Relationship Id="rId82" Type="http://schemas.openxmlformats.org/officeDocument/2006/relationships/slide" Target="slides/slide81.xml"/><Relationship Id="rId83" Type="http://schemas.openxmlformats.org/officeDocument/2006/relationships/slide" Target="slides/slide82.xml"/><Relationship Id="rId84" Type="http://schemas.openxmlformats.org/officeDocument/2006/relationships/slide" Target="slides/slide83.xml"/><Relationship Id="rId85" Type="http://schemas.openxmlformats.org/officeDocument/2006/relationships/slide" Target="slides/slide84.xml"/><Relationship Id="rId86" Type="http://schemas.openxmlformats.org/officeDocument/2006/relationships/slide" Target="slides/slide85.xml"/><Relationship Id="rId87" Type="http://schemas.openxmlformats.org/officeDocument/2006/relationships/slide" Target="slides/slide86.xml"/><Relationship Id="rId88" Type="http://schemas.openxmlformats.org/officeDocument/2006/relationships/slide" Target="slides/slide87.xml"/><Relationship Id="rId89" Type="http://schemas.openxmlformats.org/officeDocument/2006/relationships/slide" Target="slides/slide88.xml"/><Relationship Id="rId140" Type="http://schemas.openxmlformats.org/officeDocument/2006/relationships/slide" Target="slides/slide139.xml"/><Relationship Id="rId141" Type="http://schemas.openxmlformats.org/officeDocument/2006/relationships/slide" Target="slides/slide140.xml"/><Relationship Id="rId142" Type="http://schemas.openxmlformats.org/officeDocument/2006/relationships/slide" Target="slides/slide141.xml"/><Relationship Id="rId143" Type="http://schemas.openxmlformats.org/officeDocument/2006/relationships/slide" Target="slides/slide142.xml"/><Relationship Id="rId144" Type="http://schemas.openxmlformats.org/officeDocument/2006/relationships/slide" Target="slides/slide143.xml"/><Relationship Id="rId145" Type="http://schemas.openxmlformats.org/officeDocument/2006/relationships/slide" Target="slides/slide144.xml"/><Relationship Id="rId146" Type="http://schemas.openxmlformats.org/officeDocument/2006/relationships/slide" Target="slides/slide145.xml"/><Relationship Id="rId147" Type="http://schemas.openxmlformats.org/officeDocument/2006/relationships/printerSettings" Target="printerSettings/printerSettings1.bin"/><Relationship Id="rId148" Type="http://schemas.openxmlformats.org/officeDocument/2006/relationships/presProps" Target="presProps.xml"/><Relationship Id="rId14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5E35114B-CCC6-4E4E-934E-5AFB508344E7}" type="slidenum">
              <a:rPr lang="en-US" smtClean="0"/>
              <a:pPr>
                <a:defRPr/>
              </a:pPr>
              <a:t>‹#›</a:t>
            </a:fld>
            <a:endParaRPr lang="en-US"/>
          </a:p>
        </p:txBody>
      </p:sp>
    </p:spTree>
    <p:extLst>
      <p:ext uri="{BB962C8B-B14F-4D97-AF65-F5344CB8AC3E}">
        <p14:creationId xmlns:p14="http://schemas.microsoft.com/office/powerpoint/2010/main" val="27020199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7E28C17D-96B7-4843-AB9D-A11A7BE73D73}" type="slidenum">
              <a:rPr lang="en-US" smtClean="0"/>
              <a:pPr>
                <a:defRPr/>
              </a:pPr>
              <a:t>‹#›</a:t>
            </a:fld>
            <a:endParaRPr lang="en-US"/>
          </a:p>
        </p:txBody>
      </p:sp>
    </p:spTree>
    <p:extLst>
      <p:ext uri="{BB962C8B-B14F-4D97-AF65-F5344CB8AC3E}">
        <p14:creationId xmlns:p14="http://schemas.microsoft.com/office/powerpoint/2010/main" val="227593337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EA5D972F-5B88-4C8B-B594-06520749FCE5}" type="slidenum">
              <a:rPr lang="en-US" smtClean="0"/>
              <a:pPr>
                <a:defRPr/>
              </a:pPr>
              <a:t>‹#›</a:t>
            </a:fld>
            <a:endParaRPr lang="en-US"/>
          </a:p>
        </p:txBody>
      </p:sp>
    </p:spTree>
    <p:extLst>
      <p:ext uri="{BB962C8B-B14F-4D97-AF65-F5344CB8AC3E}">
        <p14:creationId xmlns:p14="http://schemas.microsoft.com/office/powerpoint/2010/main" val="17989526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pPr>
              <a:defRPr/>
            </a:pPr>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C226AB78-A2BB-4F36-9EFB-4ACA97629258}" type="slidenum">
              <a:rPr lang="en-US" smtClean="0"/>
              <a:pPr>
                <a:defRPr/>
              </a:pPr>
              <a:t>‹#›</a:t>
            </a:fld>
            <a:endParaRPr lang="en-US"/>
          </a:p>
        </p:txBody>
      </p:sp>
    </p:spTree>
    <p:extLst>
      <p:ext uri="{BB962C8B-B14F-4D97-AF65-F5344CB8AC3E}">
        <p14:creationId xmlns:p14="http://schemas.microsoft.com/office/powerpoint/2010/main" val="1034301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pPr>
              <a:defRPr/>
            </a:pPr>
            <a:endParaRPr lang="en-US"/>
          </a:p>
        </p:txBody>
      </p:sp>
      <p:sp>
        <p:nvSpPr>
          <p:cNvPr id="8" name="Footer Placeholder 7"/>
          <p:cNvSpPr>
            <a:spLocks noGrp="1"/>
          </p:cNvSpPr>
          <p:nvPr>
            <p:ph type="ftr" sz="quarter" idx="11"/>
          </p:nvPr>
        </p:nvSpPr>
        <p:spPr/>
        <p:txBody>
          <a:bodyPr/>
          <a:lstStyle/>
          <a:p>
            <a:pPr>
              <a:defRPr/>
            </a:pPr>
            <a:endParaRPr lang="en-US"/>
          </a:p>
        </p:txBody>
      </p:sp>
      <p:sp>
        <p:nvSpPr>
          <p:cNvPr id="9" name="Slide Number Placeholder 8"/>
          <p:cNvSpPr>
            <a:spLocks noGrp="1"/>
          </p:cNvSpPr>
          <p:nvPr>
            <p:ph type="sldNum" sz="quarter" idx="12"/>
          </p:nvPr>
        </p:nvSpPr>
        <p:spPr/>
        <p:txBody>
          <a:bodyPr/>
          <a:lstStyle/>
          <a:p>
            <a:pPr>
              <a:defRPr/>
            </a:pPr>
            <a:fld id="{E9C59B9C-8526-4361-8563-F6675D210917}" type="slidenum">
              <a:rPr lang="en-US" smtClean="0"/>
              <a:pPr>
                <a:defRPr/>
              </a:pPr>
              <a:t>‹#›</a:t>
            </a:fld>
            <a:endParaRPr lang="en-US"/>
          </a:p>
        </p:txBody>
      </p:sp>
    </p:spTree>
    <p:extLst>
      <p:ext uri="{BB962C8B-B14F-4D97-AF65-F5344CB8AC3E}">
        <p14:creationId xmlns:p14="http://schemas.microsoft.com/office/powerpoint/2010/main" val="14179409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pPr>
              <a:defRPr/>
            </a:pPr>
            <a:endParaRPr lang="en-US"/>
          </a:p>
        </p:txBody>
      </p:sp>
      <p:sp>
        <p:nvSpPr>
          <p:cNvPr id="4" name="Footer Placeholder 3"/>
          <p:cNvSpPr>
            <a:spLocks noGrp="1"/>
          </p:cNvSpPr>
          <p:nvPr>
            <p:ph type="ftr" sz="quarter" idx="11"/>
          </p:nvPr>
        </p:nvSpPr>
        <p:spPr/>
        <p:txBody>
          <a:bodyPr/>
          <a:lstStyle/>
          <a:p>
            <a:pPr>
              <a:defRPr/>
            </a:pPr>
            <a:endParaRPr lang="en-US"/>
          </a:p>
        </p:txBody>
      </p:sp>
      <p:sp>
        <p:nvSpPr>
          <p:cNvPr id="5" name="Slide Number Placeholder 4"/>
          <p:cNvSpPr>
            <a:spLocks noGrp="1"/>
          </p:cNvSpPr>
          <p:nvPr>
            <p:ph type="sldNum" sz="quarter" idx="12"/>
          </p:nvPr>
        </p:nvSpPr>
        <p:spPr/>
        <p:txBody>
          <a:bodyPr/>
          <a:lstStyle/>
          <a:p>
            <a:pPr>
              <a:defRPr/>
            </a:pPr>
            <a:fld id="{F9FB8C31-D477-4135-814E-0A139B324686}" type="slidenum">
              <a:rPr lang="en-US" smtClean="0"/>
              <a:pPr>
                <a:defRPr/>
              </a:pPr>
              <a:t>‹#›</a:t>
            </a:fld>
            <a:endParaRPr lang="en-US"/>
          </a:p>
        </p:txBody>
      </p:sp>
    </p:spTree>
    <p:extLst>
      <p:ext uri="{BB962C8B-B14F-4D97-AF65-F5344CB8AC3E}">
        <p14:creationId xmlns:p14="http://schemas.microsoft.com/office/powerpoint/2010/main" val="6560677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endParaRPr lang="en-US"/>
          </a:p>
        </p:txBody>
      </p:sp>
      <p:sp>
        <p:nvSpPr>
          <p:cNvPr id="3" name="Footer Placeholder 2"/>
          <p:cNvSpPr>
            <a:spLocks noGrp="1"/>
          </p:cNvSpPr>
          <p:nvPr>
            <p:ph type="ftr" sz="quarter" idx="11"/>
          </p:nvPr>
        </p:nvSpPr>
        <p:spPr/>
        <p:txBody>
          <a:bodyPr/>
          <a:lstStyle/>
          <a:p>
            <a:pPr>
              <a:defRPr/>
            </a:pPr>
            <a:endParaRPr lang="en-US"/>
          </a:p>
        </p:txBody>
      </p:sp>
      <p:sp>
        <p:nvSpPr>
          <p:cNvPr id="4" name="Slide Number Placeholder 3"/>
          <p:cNvSpPr>
            <a:spLocks noGrp="1"/>
          </p:cNvSpPr>
          <p:nvPr>
            <p:ph type="sldNum" sz="quarter" idx="12"/>
          </p:nvPr>
        </p:nvSpPr>
        <p:spPr/>
        <p:txBody>
          <a:bodyPr/>
          <a:lstStyle/>
          <a:p>
            <a:pPr>
              <a:defRPr/>
            </a:pPr>
            <a:fld id="{2230EBCA-FB4D-4F57-A51E-2549D1194D42}" type="slidenum">
              <a:rPr lang="en-US" smtClean="0"/>
              <a:pPr>
                <a:defRPr/>
              </a:pPr>
              <a:t>‹#›</a:t>
            </a:fld>
            <a:endParaRPr lang="en-US"/>
          </a:p>
        </p:txBody>
      </p:sp>
    </p:spTree>
    <p:extLst>
      <p:ext uri="{BB962C8B-B14F-4D97-AF65-F5344CB8AC3E}">
        <p14:creationId xmlns:p14="http://schemas.microsoft.com/office/powerpoint/2010/main" val="12491287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defRPr/>
            </a:pPr>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564A8899-64DE-4D76-9A69-76BE2F355F92}" type="slidenum">
              <a:rPr lang="en-US" smtClean="0"/>
              <a:pPr>
                <a:defRPr/>
              </a:pPr>
              <a:t>‹#›</a:t>
            </a:fld>
            <a:endParaRPr lang="en-US"/>
          </a:p>
        </p:txBody>
      </p:sp>
    </p:spTree>
    <p:extLst>
      <p:ext uri="{BB962C8B-B14F-4D97-AF65-F5344CB8AC3E}">
        <p14:creationId xmlns:p14="http://schemas.microsoft.com/office/powerpoint/2010/main" val="27301161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defRPr/>
            </a:pPr>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121AE954-8EC5-4F8A-B51D-50E6252F9DF7}" type="slidenum">
              <a:rPr lang="en-US" smtClean="0"/>
              <a:pPr>
                <a:defRPr/>
              </a:pPr>
              <a:t>‹#›</a:t>
            </a:fld>
            <a:endParaRPr lang="en-US"/>
          </a:p>
        </p:txBody>
      </p:sp>
    </p:spTree>
    <p:extLst>
      <p:ext uri="{BB962C8B-B14F-4D97-AF65-F5344CB8AC3E}">
        <p14:creationId xmlns:p14="http://schemas.microsoft.com/office/powerpoint/2010/main" val="5065745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38926D18-F33D-4860-B668-26B16EA67666}" type="slidenum">
              <a:rPr lang="en-US" smtClean="0"/>
              <a:pPr>
                <a:defRPr/>
              </a:pPr>
              <a:t>‹#›</a:t>
            </a:fld>
            <a:endParaRPr lang="en-US"/>
          </a:p>
        </p:txBody>
      </p:sp>
    </p:spTree>
    <p:extLst>
      <p:ext uri="{BB962C8B-B14F-4D97-AF65-F5344CB8AC3E}">
        <p14:creationId xmlns:p14="http://schemas.microsoft.com/office/powerpoint/2010/main" val="29494982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5982F3A7-FC3F-4F6A-860F-10AF1E56C61B}" type="slidenum">
              <a:rPr lang="en-US" smtClean="0"/>
              <a:pPr>
                <a:defRPr/>
              </a:pPr>
              <a:t>‹#›</a:t>
            </a:fld>
            <a:endParaRPr lang="en-US"/>
          </a:p>
        </p:txBody>
      </p:sp>
    </p:spTree>
    <p:extLst>
      <p:ext uri="{BB962C8B-B14F-4D97-AF65-F5344CB8AC3E}">
        <p14:creationId xmlns:p14="http://schemas.microsoft.com/office/powerpoint/2010/main" val="142794122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9"/>
          <p:cNvSpPr>
            <a:spLocks noGrp="1"/>
          </p:cNvSpPr>
          <p:nvPr>
            <p:ph type="dt" sz="half" idx="10"/>
          </p:nvPr>
        </p:nvSpPr>
        <p:spPr/>
        <p:txBody>
          <a:bodyPr/>
          <a:lstStyle>
            <a:lvl1pPr>
              <a:defRPr/>
            </a:lvl1pPr>
          </a:lstStyle>
          <a:p>
            <a:pPr>
              <a:defRPr/>
            </a:pPr>
            <a:endParaRPr lang="en-US"/>
          </a:p>
        </p:txBody>
      </p:sp>
      <p:sp>
        <p:nvSpPr>
          <p:cNvPr id="6" name="Footer Placeholder 21"/>
          <p:cNvSpPr>
            <a:spLocks noGrp="1"/>
          </p:cNvSpPr>
          <p:nvPr>
            <p:ph type="ftr" sz="quarter" idx="11"/>
          </p:nvPr>
        </p:nvSpPr>
        <p:spPr/>
        <p:txBody>
          <a:bodyPr/>
          <a:lstStyle>
            <a:lvl1pPr>
              <a:defRPr/>
            </a:lvl1pPr>
          </a:lstStyle>
          <a:p>
            <a:pPr>
              <a:defRPr/>
            </a:pPr>
            <a:endParaRPr lang="en-US"/>
          </a:p>
        </p:txBody>
      </p:sp>
      <p:sp>
        <p:nvSpPr>
          <p:cNvPr id="7" name="Slide Number Placeholder 17"/>
          <p:cNvSpPr>
            <a:spLocks noGrp="1"/>
          </p:cNvSpPr>
          <p:nvPr>
            <p:ph type="sldNum" sz="quarter" idx="12"/>
          </p:nvPr>
        </p:nvSpPr>
        <p:spPr/>
        <p:txBody>
          <a:bodyPr/>
          <a:lstStyle>
            <a:lvl1pPr>
              <a:defRPr/>
            </a:lvl1pPr>
          </a:lstStyle>
          <a:p>
            <a:pPr>
              <a:defRPr/>
            </a:pPr>
            <a:fld id="{99164D75-8331-4BFD-9604-3550817E011B}" type="slidenum">
              <a:rPr lang="en-US"/>
              <a:pPr>
                <a:defRPr/>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fourObj">
  <p:cSld name="Title and 4 Content">
    <p:spTree>
      <p:nvGrpSpPr>
        <p:cNvPr id="1" name=""/>
        <p:cNvGrpSpPr/>
        <p:nvPr/>
      </p:nvGrpSpPr>
      <p:grpSpPr>
        <a:xfrm>
          <a:off x="0" y="0"/>
          <a:ext cx="0" cy="0"/>
          <a:chOff x="0" y="0"/>
          <a:chExt cx="0" cy="0"/>
        </a:xfrm>
      </p:grpSpPr>
      <p:sp>
        <p:nvSpPr>
          <p:cNvPr id="2" name="Title 1"/>
          <p:cNvSpPr>
            <a:spLocks noGrp="1"/>
          </p:cNvSpPr>
          <p:nvPr>
            <p:ph type="title" sz="quarter"/>
          </p:nvPr>
        </p:nvSpPr>
        <p:spPr>
          <a:xfrm>
            <a:off x="457200" y="274638"/>
            <a:ext cx="8229600" cy="1143000"/>
          </a:xfrm>
        </p:spPr>
        <p:txBody>
          <a:bodyPr/>
          <a:lstStyle/>
          <a:p>
            <a:r>
              <a:rPr lang="en-US" smtClean="0"/>
              <a:t>Click to edit Master title style</a:t>
            </a:r>
            <a:endParaRPr lang="en-US"/>
          </a:p>
        </p:txBody>
      </p:sp>
      <p:sp>
        <p:nvSpPr>
          <p:cNvPr id="3" name="Content Placeholder 2"/>
          <p:cNvSpPr>
            <a:spLocks noGrp="1"/>
          </p:cNvSpPr>
          <p:nvPr>
            <p:ph sz="quarter" idx="1"/>
          </p:nvPr>
        </p:nvSpPr>
        <p:spPr>
          <a:xfrm>
            <a:off x="457200" y="1600200"/>
            <a:ext cx="4038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600200"/>
            <a:ext cx="4038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57200" y="3938588"/>
            <a:ext cx="4038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Content Placeholder 5"/>
          <p:cNvSpPr>
            <a:spLocks noGrp="1"/>
          </p:cNvSpPr>
          <p:nvPr>
            <p:ph sz="quarter" idx="4"/>
          </p:nvPr>
        </p:nvSpPr>
        <p:spPr>
          <a:xfrm>
            <a:off x="4648200" y="3938588"/>
            <a:ext cx="4038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9"/>
          <p:cNvSpPr>
            <a:spLocks noGrp="1"/>
          </p:cNvSpPr>
          <p:nvPr>
            <p:ph type="dt" sz="half" idx="10"/>
          </p:nvPr>
        </p:nvSpPr>
        <p:spPr/>
        <p:txBody>
          <a:bodyPr/>
          <a:lstStyle>
            <a:lvl1pPr>
              <a:defRPr/>
            </a:lvl1pPr>
          </a:lstStyle>
          <a:p>
            <a:pPr>
              <a:defRPr/>
            </a:pPr>
            <a:endParaRPr lang="en-US"/>
          </a:p>
        </p:txBody>
      </p:sp>
      <p:sp>
        <p:nvSpPr>
          <p:cNvPr id="8" name="Footer Placeholder 21"/>
          <p:cNvSpPr>
            <a:spLocks noGrp="1"/>
          </p:cNvSpPr>
          <p:nvPr>
            <p:ph type="ftr" sz="quarter" idx="11"/>
          </p:nvPr>
        </p:nvSpPr>
        <p:spPr/>
        <p:txBody>
          <a:bodyPr/>
          <a:lstStyle>
            <a:lvl1pPr>
              <a:defRPr/>
            </a:lvl1pPr>
          </a:lstStyle>
          <a:p>
            <a:pPr>
              <a:defRPr/>
            </a:pPr>
            <a:endParaRPr lang="en-US"/>
          </a:p>
        </p:txBody>
      </p:sp>
      <p:sp>
        <p:nvSpPr>
          <p:cNvPr id="9" name="Slide Number Placeholder 17"/>
          <p:cNvSpPr>
            <a:spLocks noGrp="1"/>
          </p:cNvSpPr>
          <p:nvPr>
            <p:ph type="sldNum" sz="quarter" idx="12"/>
          </p:nvPr>
        </p:nvSpPr>
        <p:spPr/>
        <p:txBody>
          <a:bodyPr/>
          <a:lstStyle>
            <a:lvl1pPr>
              <a:defRPr/>
            </a:lvl1pPr>
          </a:lstStyle>
          <a:p>
            <a:pPr>
              <a:defRPr/>
            </a:pPr>
            <a:fld id="{5B9F9611-ABA3-41A7-9D4E-79182894966B}" type="slidenum">
              <a:rPr lang="en-US"/>
              <a:pPr>
                <a:defRPr/>
              </a:pPr>
              <a:t>‹#›</a:t>
            </a:fld>
            <a:endParaRPr lang="en-US"/>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xAndTwoObj">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600200"/>
            <a:ext cx="4038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648200" y="3938588"/>
            <a:ext cx="4038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Date Placeholder 9"/>
          <p:cNvSpPr>
            <a:spLocks noGrp="1"/>
          </p:cNvSpPr>
          <p:nvPr>
            <p:ph type="dt" sz="half" idx="10"/>
          </p:nvPr>
        </p:nvSpPr>
        <p:spPr/>
        <p:txBody>
          <a:bodyPr/>
          <a:lstStyle>
            <a:lvl1pPr>
              <a:defRPr/>
            </a:lvl1pPr>
          </a:lstStyle>
          <a:p>
            <a:pPr>
              <a:defRPr/>
            </a:pPr>
            <a:endParaRPr lang="en-US"/>
          </a:p>
        </p:txBody>
      </p:sp>
      <p:sp>
        <p:nvSpPr>
          <p:cNvPr id="7" name="Footer Placeholder 21"/>
          <p:cNvSpPr>
            <a:spLocks noGrp="1"/>
          </p:cNvSpPr>
          <p:nvPr>
            <p:ph type="ftr" sz="quarter" idx="11"/>
          </p:nvPr>
        </p:nvSpPr>
        <p:spPr/>
        <p:txBody>
          <a:bodyPr/>
          <a:lstStyle>
            <a:lvl1pPr>
              <a:defRPr/>
            </a:lvl1pPr>
          </a:lstStyle>
          <a:p>
            <a:pPr>
              <a:defRPr/>
            </a:pPr>
            <a:endParaRPr lang="en-US"/>
          </a:p>
        </p:txBody>
      </p:sp>
      <p:sp>
        <p:nvSpPr>
          <p:cNvPr id="8" name="Slide Number Placeholder 17"/>
          <p:cNvSpPr>
            <a:spLocks noGrp="1"/>
          </p:cNvSpPr>
          <p:nvPr>
            <p:ph type="sldNum" sz="quarter" idx="12"/>
          </p:nvPr>
        </p:nvSpPr>
        <p:spPr/>
        <p:txBody>
          <a:bodyPr/>
          <a:lstStyle>
            <a:lvl1pPr>
              <a:defRPr/>
            </a:lvl1pPr>
          </a:lstStyle>
          <a:p>
            <a:pPr>
              <a:defRPr/>
            </a:pPr>
            <a:fld id="{9617D771-7594-4484-AA92-F0C798511C0F}" type="slidenum">
              <a:rPr lang="en-US"/>
              <a:pPr>
                <a:defRPr/>
              </a:pPr>
              <a:t>‹#›</a:t>
            </a:fld>
            <a:endParaRPr lang="en-US"/>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3" name="Date Placeholder 9"/>
          <p:cNvSpPr>
            <a:spLocks noGrp="1"/>
          </p:cNvSpPr>
          <p:nvPr>
            <p:ph type="dt" sz="half" idx="10"/>
          </p:nvPr>
        </p:nvSpPr>
        <p:spPr/>
        <p:txBody>
          <a:bodyPr/>
          <a:lstStyle>
            <a:lvl1pPr>
              <a:defRPr/>
            </a:lvl1pPr>
          </a:lstStyle>
          <a:p>
            <a:pPr>
              <a:defRPr/>
            </a:pPr>
            <a:endParaRPr lang="en-US"/>
          </a:p>
        </p:txBody>
      </p:sp>
      <p:sp>
        <p:nvSpPr>
          <p:cNvPr id="4" name="Footer Placeholder 21"/>
          <p:cNvSpPr>
            <a:spLocks noGrp="1"/>
          </p:cNvSpPr>
          <p:nvPr>
            <p:ph type="ftr" sz="quarter" idx="11"/>
          </p:nvPr>
        </p:nvSpPr>
        <p:spPr/>
        <p:txBody>
          <a:bodyPr/>
          <a:lstStyle>
            <a:lvl1pPr>
              <a:defRPr/>
            </a:lvl1pPr>
          </a:lstStyle>
          <a:p>
            <a:pPr>
              <a:defRPr/>
            </a:pPr>
            <a:endParaRPr lang="en-US"/>
          </a:p>
        </p:txBody>
      </p:sp>
      <p:sp>
        <p:nvSpPr>
          <p:cNvPr id="5" name="Slide Number Placeholder 17"/>
          <p:cNvSpPr>
            <a:spLocks noGrp="1"/>
          </p:cNvSpPr>
          <p:nvPr>
            <p:ph type="sldNum" sz="quarter" idx="12"/>
          </p:nvPr>
        </p:nvSpPr>
        <p:spPr/>
        <p:txBody>
          <a:bodyPr/>
          <a:lstStyle>
            <a:lvl1pPr>
              <a:defRPr/>
            </a:lvl1pPr>
          </a:lstStyle>
          <a:p>
            <a:pPr>
              <a:defRPr/>
            </a:pPr>
            <a:fld id="{C0FCDE73-D805-470E-A38A-575280754793}" type="slidenum">
              <a:rPr lang="en-US"/>
              <a:pPr>
                <a:defRPr/>
              </a:pPr>
              <a:t>‹#›</a:t>
            </a:fld>
            <a:endParaRPr lang="en-US"/>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AndTwoObj">
  <p:cSld name="Title, Conten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600200"/>
            <a:ext cx="4038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648200" y="3938588"/>
            <a:ext cx="4038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Date Placeholder 9"/>
          <p:cNvSpPr>
            <a:spLocks noGrp="1"/>
          </p:cNvSpPr>
          <p:nvPr>
            <p:ph type="dt" sz="half" idx="10"/>
          </p:nvPr>
        </p:nvSpPr>
        <p:spPr/>
        <p:txBody>
          <a:bodyPr/>
          <a:lstStyle>
            <a:lvl1pPr>
              <a:defRPr/>
            </a:lvl1pPr>
          </a:lstStyle>
          <a:p>
            <a:pPr>
              <a:defRPr/>
            </a:pPr>
            <a:endParaRPr lang="en-US"/>
          </a:p>
        </p:txBody>
      </p:sp>
      <p:sp>
        <p:nvSpPr>
          <p:cNvPr id="7" name="Footer Placeholder 21"/>
          <p:cNvSpPr>
            <a:spLocks noGrp="1"/>
          </p:cNvSpPr>
          <p:nvPr>
            <p:ph type="ftr" sz="quarter" idx="11"/>
          </p:nvPr>
        </p:nvSpPr>
        <p:spPr/>
        <p:txBody>
          <a:bodyPr/>
          <a:lstStyle>
            <a:lvl1pPr>
              <a:defRPr/>
            </a:lvl1pPr>
          </a:lstStyle>
          <a:p>
            <a:pPr>
              <a:defRPr/>
            </a:pPr>
            <a:endParaRPr lang="en-US"/>
          </a:p>
        </p:txBody>
      </p:sp>
      <p:sp>
        <p:nvSpPr>
          <p:cNvPr id="8" name="Slide Number Placeholder 17"/>
          <p:cNvSpPr>
            <a:spLocks noGrp="1"/>
          </p:cNvSpPr>
          <p:nvPr>
            <p:ph type="sldNum" sz="quarter" idx="12"/>
          </p:nvPr>
        </p:nvSpPr>
        <p:spPr/>
        <p:txBody>
          <a:bodyPr/>
          <a:lstStyle>
            <a:lvl1pPr>
              <a:defRPr/>
            </a:lvl1pPr>
          </a:lstStyle>
          <a:p>
            <a:pPr>
              <a:defRPr/>
            </a:pPr>
            <a:fld id="{C1C6EBE5-8736-48B1-B805-05B783BAD94C}" type="slidenum">
              <a:rPr lang="en-US"/>
              <a:pPr>
                <a:defRPr/>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slideLayout" Target="../slideLayouts/slideLayout15.xml"/><Relationship Id="rId16" Type="http://schemas.openxmlformats.org/officeDocument/2006/relationships/slideLayout" Target="../slideLayouts/slideLayout16.xml"/><Relationship Id="rId17"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706B38"/>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a:defRPr/>
            </a:pPr>
            <a:fld id="{9EA0519B-06A7-48AB-A73D-855EF235EF98}" type="slidenum">
              <a:rPr lang="en-US" smtClean="0"/>
              <a:pPr>
                <a:defRPr/>
              </a:pPr>
              <a:t>‹#›</a:t>
            </a:fld>
            <a:endParaRPr lang="en-US"/>
          </a:p>
        </p:txBody>
      </p:sp>
    </p:spTree>
    <p:extLst>
      <p:ext uri="{BB962C8B-B14F-4D97-AF65-F5344CB8AC3E}">
        <p14:creationId xmlns:p14="http://schemas.microsoft.com/office/powerpoint/2010/main" val="2557711237"/>
      </p:ext>
    </p:extLst>
  </p:cSld>
  <p:clrMap bg1="dk1" tx1="lt1" bg2="dk2" tx2="lt2" accent1="accent1" accent2="accent2" accent3="accent3" accent4="accent4" accent5="accent5" accent6="accent6" hlink="hlink" folHlink="folHlink"/>
  <p:sldLayoutIdLst>
    <p:sldLayoutId id="2147483739" r:id="rId1"/>
    <p:sldLayoutId id="2147483740" r:id="rId2"/>
    <p:sldLayoutId id="2147483741" r:id="rId3"/>
    <p:sldLayoutId id="2147483742" r:id="rId4"/>
    <p:sldLayoutId id="2147483743" r:id="rId5"/>
    <p:sldLayoutId id="2147483744" r:id="rId6"/>
    <p:sldLayoutId id="2147483745" r:id="rId7"/>
    <p:sldLayoutId id="2147483746" r:id="rId8"/>
    <p:sldLayoutId id="2147483747" r:id="rId9"/>
    <p:sldLayoutId id="2147483748" r:id="rId10"/>
    <p:sldLayoutId id="2147483749" r:id="rId11"/>
    <p:sldLayoutId id="2147483750" r:id="rId12"/>
    <p:sldLayoutId id="2147483751" r:id="rId13"/>
    <p:sldLayoutId id="2147483752" r:id="rId14"/>
    <p:sldLayoutId id="2147483753" r:id="rId15"/>
    <p:sldLayoutId id="2147483754" r:id="rId16"/>
  </p:sldLayoutIdLst>
  <p:txStyles>
    <p:titleStyle>
      <a:lvl1pPr algn="ctr" defTabSz="914400" rtl="0" eaLnBrk="1" latinLnBrk="0" hangingPunct="1">
        <a:spcBef>
          <a:spcPct val="0"/>
        </a:spcBef>
        <a:buNone/>
        <a:defRPr sz="3200" kern="1200">
          <a:solidFill>
            <a:schemeClr val="tx1"/>
          </a:solidFill>
          <a:latin typeface="Arial"/>
          <a:ea typeface="+mj-ea"/>
          <a:cs typeface="Arial"/>
        </a:defRPr>
      </a:lvl1pPr>
    </p:titleStyle>
    <p:bodyStyle>
      <a:lvl1pPr marL="342900" indent="-342900" algn="l" defTabSz="914400" rtl="0" eaLnBrk="1" latinLnBrk="0" hangingPunct="1">
        <a:spcBef>
          <a:spcPct val="20000"/>
        </a:spcBef>
        <a:buFont typeface="Arial" pitchFamily="34" charset="0"/>
        <a:buChar char="•"/>
        <a:defRPr sz="2400" kern="1200">
          <a:solidFill>
            <a:schemeClr val="tx1"/>
          </a:solidFill>
          <a:latin typeface="Arial"/>
          <a:ea typeface="+mn-ea"/>
          <a:cs typeface="Arial"/>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marthastewart.com/910023/pleasant-hill-shaker-village" TargetMode="Externa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jpeg"/><Relationship Id="rId3" Type="http://schemas.openxmlformats.org/officeDocument/2006/relationships/image" Target="../media/image12.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5.jpeg"/><Relationship Id="rId3" Type="http://schemas.openxmlformats.org/officeDocument/2006/relationships/image" Target="../media/image16.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7.jpe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19.jpeg"/><Relationship Id="rId4" Type="http://schemas.openxmlformats.org/officeDocument/2006/relationships/image" Target="../media/image20.png"/><Relationship Id="rId1" Type="http://schemas.openxmlformats.org/officeDocument/2006/relationships/slideLayout" Target="../slideLayouts/slideLayout4.xml"/><Relationship Id="rId2" Type="http://schemas.openxmlformats.org/officeDocument/2006/relationships/image" Target="../media/image18.jpe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1.png"/><Relationship Id="rId3" Type="http://schemas.openxmlformats.org/officeDocument/2006/relationships/image" Target="../media/image22.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3.jpe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image" Target="../media/image24.jpeg"/><Relationship Id="rId3" Type="http://schemas.openxmlformats.org/officeDocument/2006/relationships/image" Target="../media/image25.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26.jpeg"/><Relationship Id="rId3" Type="http://schemas.openxmlformats.org/officeDocument/2006/relationships/image" Target="../media/image27.jpe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history.com/topics/industrial-revolution/videos/the-industrial-revolition" TargetMode="External"/><Relationship Id="rId3" Type="http://schemas.openxmlformats.org/officeDocument/2006/relationships/hyperlink" Target="http://www.youtube.com/watch?v=3YDNfW20zr4" TargetMode="Externa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8.jpe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9.jpe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0.jpg"/><Relationship Id="rId3" Type="http://schemas.openxmlformats.org/officeDocument/2006/relationships/image" Target="../media/image31.jpg"/></Relationships>
</file>

<file path=ppt/slides/_rels/slide41.xml.rels><?xml version="1.0" encoding="UTF-8" standalone="yes"?>
<Relationships xmlns="http://schemas.openxmlformats.org/package/2006/relationships"><Relationship Id="rId3" Type="http://schemas.openxmlformats.org/officeDocument/2006/relationships/image" Target="../media/image33.jpeg"/><Relationship Id="rId4" Type="http://schemas.openxmlformats.org/officeDocument/2006/relationships/image" Target="../media/image34.jpeg"/><Relationship Id="rId5" Type="http://schemas.openxmlformats.org/officeDocument/2006/relationships/image" Target="../media/image35.jpeg"/><Relationship Id="rId1" Type="http://schemas.openxmlformats.org/officeDocument/2006/relationships/slideLayout" Target="../slideLayouts/slideLayout13.xml"/><Relationship Id="rId2" Type="http://schemas.openxmlformats.org/officeDocument/2006/relationships/image" Target="../media/image32.jpeg"/></Relationships>
</file>

<file path=ppt/slides/_rels/slide42.xml.rels><?xml version="1.0" encoding="UTF-8" standalone="yes"?>
<Relationships xmlns="http://schemas.openxmlformats.org/package/2006/relationships"><Relationship Id="rId3" Type="http://schemas.openxmlformats.org/officeDocument/2006/relationships/image" Target="../media/image37.jpeg"/><Relationship Id="rId4" Type="http://schemas.openxmlformats.org/officeDocument/2006/relationships/image" Target="../media/image38.jpeg"/><Relationship Id="rId5" Type="http://schemas.openxmlformats.org/officeDocument/2006/relationships/image" Target="../media/image39.jpeg"/><Relationship Id="rId1" Type="http://schemas.openxmlformats.org/officeDocument/2006/relationships/slideLayout" Target="../slideLayouts/slideLayout13.xml"/><Relationship Id="rId2" Type="http://schemas.openxmlformats.org/officeDocument/2006/relationships/image" Target="../media/image36.jpeg"/></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0.jpeg"/></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1.jpeg"/></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image" Target="../media/image42.jpeg"/><Relationship Id="rId3" Type="http://schemas.openxmlformats.org/officeDocument/2006/relationships/image" Target="../media/image43.jpeg"/></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44.jpeg"/><Relationship Id="rId3" Type="http://schemas.openxmlformats.org/officeDocument/2006/relationships/image" Target="../media/image45.jpe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6.png"/></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7.png"/></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8.jpeg"/></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youtube.com/watch?v=yZnQJO2ghtg" TargetMode="Externa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9.png"/></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0.png"/></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1.png"/></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2.jpeg"/></Relationships>
</file>

<file path=ppt/slides/_rels/slide56.xml.rels><?xml version="1.0" encoding="UTF-8" standalone="yes"?>
<Relationships xmlns="http://schemas.openxmlformats.org/package/2006/relationships"><Relationship Id="rId3" Type="http://schemas.openxmlformats.org/officeDocument/2006/relationships/image" Target="../media/image54.jpeg"/><Relationship Id="rId4" Type="http://schemas.openxmlformats.org/officeDocument/2006/relationships/image" Target="../media/image55.png"/><Relationship Id="rId1" Type="http://schemas.openxmlformats.org/officeDocument/2006/relationships/slideLayout" Target="../slideLayouts/slideLayout4.xml"/><Relationship Id="rId2" Type="http://schemas.openxmlformats.org/officeDocument/2006/relationships/image" Target="../media/image53.jpeg"/></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56.jpeg"/></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7.jpg"/></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8.jpeg"/></Relationships>
</file>

<file path=ppt/slides/_rels/slide63.xml.rels><?xml version="1.0" encoding="UTF-8" standalone="yes"?>
<Relationships xmlns="http://schemas.openxmlformats.org/package/2006/relationships"><Relationship Id="rId3" Type="http://schemas.openxmlformats.org/officeDocument/2006/relationships/image" Target="../media/image60.png"/><Relationship Id="rId4" Type="http://schemas.openxmlformats.org/officeDocument/2006/relationships/image" Target="../media/image61.png"/><Relationship Id="rId1" Type="http://schemas.openxmlformats.org/officeDocument/2006/relationships/slideLayout" Target="../slideLayouts/slideLayout2.xml"/><Relationship Id="rId2" Type="http://schemas.openxmlformats.org/officeDocument/2006/relationships/image" Target="../media/image59.jpeg"/></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2.jpeg"/></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youtube.com/watch?v=tYjNO2Y4m6c" TargetMode="Externa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3.png"/></Relationships>
</file>

<file path=ppt/slides/_rels/slide70.xml.rels><?xml version="1.0" encoding="UTF-8" standalone="yes"?>
<Relationships xmlns="http://schemas.openxmlformats.org/package/2006/relationships"><Relationship Id="rId3" Type="http://schemas.openxmlformats.org/officeDocument/2006/relationships/image" Target="../media/image65.jpeg"/><Relationship Id="rId4" Type="http://schemas.openxmlformats.org/officeDocument/2006/relationships/image" Target="../media/image66.jpeg"/><Relationship Id="rId5" Type="http://schemas.openxmlformats.org/officeDocument/2006/relationships/image" Target="../media/image67.jpeg"/><Relationship Id="rId6" Type="http://schemas.openxmlformats.org/officeDocument/2006/relationships/image" Target="../media/image68.png"/><Relationship Id="rId7" Type="http://schemas.openxmlformats.org/officeDocument/2006/relationships/image" Target="../media/image69.png"/><Relationship Id="rId1" Type="http://schemas.openxmlformats.org/officeDocument/2006/relationships/slideLayout" Target="../slideLayouts/slideLayout13.xml"/><Relationship Id="rId2" Type="http://schemas.openxmlformats.org/officeDocument/2006/relationships/image" Target="../media/image64.jpeg"/></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3" Type="http://schemas.openxmlformats.org/officeDocument/2006/relationships/image" Target="../media/image71.jpeg"/><Relationship Id="rId4" Type="http://schemas.openxmlformats.org/officeDocument/2006/relationships/image" Target="../media/image72.jpeg"/><Relationship Id="rId5" Type="http://schemas.openxmlformats.org/officeDocument/2006/relationships/image" Target="../media/image73.jpeg"/><Relationship Id="rId1" Type="http://schemas.openxmlformats.org/officeDocument/2006/relationships/slideLayout" Target="../slideLayouts/slideLayout15.xml"/><Relationship Id="rId2" Type="http://schemas.openxmlformats.org/officeDocument/2006/relationships/image" Target="../media/image70.jpeg"/></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4.jpeg"/><Relationship Id="rId3" Type="http://schemas.openxmlformats.org/officeDocument/2006/relationships/image" Target="../media/image75.jpeg"/></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6.png"/><Relationship Id="rId3" Type="http://schemas.openxmlformats.org/officeDocument/2006/relationships/image" Target="../media/image77.png"/></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image" Target="../media/image78.jpeg"/><Relationship Id="rId3" Type="http://schemas.openxmlformats.org/officeDocument/2006/relationships/image" Target="../media/image79.png"/></Relationships>
</file>

<file path=ppt/slides/_rels/slide78.xml.rels><?xml version="1.0" encoding="UTF-8" standalone="yes"?>
<Relationships xmlns="http://schemas.openxmlformats.org/package/2006/relationships"><Relationship Id="rId3" Type="http://schemas.openxmlformats.org/officeDocument/2006/relationships/image" Target="../media/image81.png"/><Relationship Id="rId4" Type="http://schemas.openxmlformats.org/officeDocument/2006/relationships/image" Target="../media/image82.png"/><Relationship Id="rId1" Type="http://schemas.openxmlformats.org/officeDocument/2006/relationships/slideLayout" Target="../slideLayouts/slideLayout2.xml"/><Relationship Id="rId2" Type="http://schemas.openxmlformats.org/officeDocument/2006/relationships/image" Target="../media/image80.jpeg"/></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3.jpeg"/></Relationships>
</file>

<file path=ppt/slides/_rels/slide82.xml.rels><?xml version="1.0" encoding="UTF-8" standalone="yes"?>
<Relationships xmlns="http://schemas.openxmlformats.org/package/2006/relationships"><Relationship Id="rId3" Type="http://schemas.openxmlformats.org/officeDocument/2006/relationships/image" Target="../media/image85.jpeg"/><Relationship Id="rId4" Type="http://schemas.openxmlformats.org/officeDocument/2006/relationships/image" Target="../media/image86.jpeg"/><Relationship Id="rId1" Type="http://schemas.openxmlformats.org/officeDocument/2006/relationships/slideLayout" Target="../slideLayouts/slideLayout16.xml"/><Relationship Id="rId2" Type="http://schemas.openxmlformats.org/officeDocument/2006/relationships/image" Target="../media/image84.jpeg"/></Relationships>
</file>

<file path=ppt/slides/_rels/slide83.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87.jpeg"/><Relationship Id="rId3" Type="http://schemas.openxmlformats.org/officeDocument/2006/relationships/image" Target="../media/image88.jpeg"/></Relationships>
</file>

<file path=ppt/slides/_rels/slide8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9.png"/></Relationships>
</file>

<file path=ppt/slides/_rels/slide8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0.png"/></Relationships>
</file>

<file path=ppt/slides/_rels/slide8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1.png"/></Relationships>
</file>

<file path=ppt/slides/_rels/slide8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2.png"/></Relationships>
</file>

<file path=ppt/slides/_rels/slide8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3.png"/></Relationships>
</file>

<file path=ppt/slides/_rels/slide8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4.png"/></Relationships>
</file>

<file path=ppt/slides/_rels/slide9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5.png"/></Relationships>
</file>

<file path=ppt/slides/_rels/slide9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youtube.com/watch?v=Un1derJy54U" TargetMode="External"/></Relationships>
</file>

<file path=ppt/slides/_rels/slide9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6.jpeg"/></Relationships>
</file>

<file path=ppt/slides/_rels/slide9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7.jpg"/></Relationships>
</file>

<file path=ppt/slides/_rels/slide9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8.jpg"/></Relationships>
</file>

<file path=ppt/slides/_rels/slide9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9.jpg"/></Relationships>
</file>

<file path=ppt/slides/_rels/slide9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0.jpg"/></Relationships>
</file>

<file path=ppt/slides/_rels/slide10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1.jpg"/></Relationships>
</file>

<file path=ppt/slides/_rels/slide10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2.jpg"/></Relationships>
</file>

<file path=ppt/slides/_rels/slide10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3.jpg"/></Relationships>
</file>

<file path=ppt/slides/_rels/slide10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4.jpg"/></Relationships>
</file>

<file path=ppt/slides/_rels/slide10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5.jpg"/></Relationships>
</file>

<file path=ppt/slides/_rels/slide10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6.jpg"/></Relationships>
</file>

<file path=ppt/slides/_rels/slide10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7.jpg"/></Relationships>
</file>

<file path=ppt/slides/_rels/slide10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8.jpg"/></Relationships>
</file>

<file path=ppt/slides/_rels/slide10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9.jpg"/></Relationships>
</file>

<file path=ppt/slides/_rels/slide10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0.jpg"/></Relationships>
</file>

<file path=ppt/slides/_rels/slide11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1.jpeg"/></Relationships>
</file>

<file path=ppt/slides/_rels/slide1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2.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112.jpeg"/><Relationship Id="rId3" Type="http://schemas.openxmlformats.org/officeDocument/2006/relationships/image" Target="../media/image113.jpeg"/></Relationships>
</file>

<file path=ppt/slides/_rels/slide113.xml.rels><?xml version="1.0" encoding="UTF-8" standalone="yes"?>
<Relationships xmlns="http://schemas.openxmlformats.org/package/2006/relationships"><Relationship Id="rId3" Type="http://schemas.openxmlformats.org/officeDocument/2006/relationships/image" Target="../media/image115.jpeg"/><Relationship Id="rId4" Type="http://schemas.openxmlformats.org/officeDocument/2006/relationships/image" Target="../media/image116.jpeg"/><Relationship Id="rId1" Type="http://schemas.openxmlformats.org/officeDocument/2006/relationships/slideLayout" Target="../slideLayouts/slideLayout16.xml"/><Relationship Id="rId2" Type="http://schemas.openxmlformats.org/officeDocument/2006/relationships/image" Target="../media/image114.jpeg"/></Relationships>
</file>

<file path=ppt/slides/_rels/slide114.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117.jpeg"/></Relationships>
</file>

<file path=ppt/slides/_rels/slide1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8.jpeg"/></Relationships>
</file>

<file path=ppt/slides/_rels/slide116.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119.jpeg"/><Relationship Id="rId3" Type="http://schemas.openxmlformats.org/officeDocument/2006/relationships/image" Target="../media/image120.jpeg"/></Relationships>
</file>

<file path=ppt/slides/_rels/slide117.xml.rels><?xml version="1.0" encoding="UTF-8" standalone="yes"?>
<Relationships xmlns="http://schemas.openxmlformats.org/package/2006/relationships"><Relationship Id="rId3" Type="http://schemas.openxmlformats.org/officeDocument/2006/relationships/image" Target="../media/image122.jpeg"/><Relationship Id="rId4" Type="http://schemas.openxmlformats.org/officeDocument/2006/relationships/image" Target="../media/image123.jpeg"/><Relationship Id="rId1" Type="http://schemas.openxmlformats.org/officeDocument/2006/relationships/slideLayout" Target="../slideLayouts/slideLayout4.xml"/><Relationship Id="rId2" Type="http://schemas.openxmlformats.org/officeDocument/2006/relationships/image" Target="../media/image121.jpeg"/></Relationships>
</file>

<file path=ppt/slides/_rels/slide1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4.png"/></Relationships>
</file>

<file path=ppt/slides/_rels/slide12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5.png"/></Relationships>
</file>

<file path=ppt/slides/_rels/slide12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6.png"/></Relationships>
</file>

<file path=ppt/slides/_rels/slide12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7.png"/></Relationships>
</file>

<file path=ppt/slides/_rels/slide12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8.png"/></Relationships>
</file>

<file path=ppt/slides/_rels/slide12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9.png"/></Relationships>
</file>

<file path=ppt/slides/_rels/slide12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0.png"/></Relationships>
</file>

<file path=ppt/slides/_rels/slide12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youtube.com/watch?v=3yu1V6F1nLs" TargetMode="External"/></Relationships>
</file>

<file path=ppt/slides/_rels/slide1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8.xml.rels><?xml version="1.0" encoding="UTF-8" standalone="yes"?>
<Relationships xmlns="http://schemas.openxmlformats.org/package/2006/relationships"><Relationship Id="rId3" Type="http://schemas.openxmlformats.org/officeDocument/2006/relationships/hyperlink" Target="http://www.youtube.com/watch?v=ZH1pMalU0A0" TargetMode="External"/><Relationship Id="rId4" Type="http://schemas.openxmlformats.org/officeDocument/2006/relationships/image" Target="../media/image131.jpeg"/><Relationship Id="rId5" Type="http://schemas.openxmlformats.org/officeDocument/2006/relationships/image" Target="../media/image132.jpeg"/><Relationship Id="rId1" Type="http://schemas.openxmlformats.org/officeDocument/2006/relationships/slideLayout" Target="../slideLayouts/slideLayout2.xml"/><Relationship Id="rId2" Type="http://schemas.openxmlformats.org/officeDocument/2006/relationships/hyperlink" Target="http://www.youtube.com/watch?v=WVbbCGne7Nc" TargetMode="External"/></Relationships>
</file>

<file path=ppt/slides/_rels/slide12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3.png"/></Relationships>
</file>

<file path=ppt/slides/_rels/slide13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4.png"/></Relationships>
</file>

<file path=ppt/slides/_rels/slide1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5.png"/></Relationships>
</file>

<file path=ppt/slides/_rels/slide13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6.png"/></Relationships>
</file>

<file path=ppt/slides/_rels/slide13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7.png"/></Relationships>
</file>

<file path=ppt/slides/_rels/slide13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youtube.com/watch?v=2YaVy48MuCM" TargetMode="External"/><Relationship Id="rId3" Type="http://schemas.openxmlformats.org/officeDocument/2006/relationships/image" Target="../media/image138.png"/></Relationships>
</file>

<file path=ppt/slides/_rels/slide135.xml.rels><?xml version="1.0" encoding="UTF-8" standalone="yes"?>
<Relationships xmlns="http://schemas.openxmlformats.org/package/2006/relationships"><Relationship Id="rId3" Type="http://schemas.openxmlformats.org/officeDocument/2006/relationships/image" Target="../media/image116.jpeg"/><Relationship Id="rId4" Type="http://schemas.openxmlformats.org/officeDocument/2006/relationships/image" Target="../media/image140.jpeg"/><Relationship Id="rId5" Type="http://schemas.openxmlformats.org/officeDocument/2006/relationships/image" Target="../media/image141.jpeg"/><Relationship Id="rId1" Type="http://schemas.openxmlformats.org/officeDocument/2006/relationships/slideLayout" Target="../slideLayouts/slideLayout4.xml"/><Relationship Id="rId2" Type="http://schemas.openxmlformats.org/officeDocument/2006/relationships/image" Target="../media/image139.jpeg"/></Relationships>
</file>

<file path=ppt/slides/_rels/slide136.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142.png"/></Relationships>
</file>

<file path=ppt/slides/_rels/slide13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archdaily.com/7638/final-wooden-house-sou-fujimoto" TargetMode="External"/><Relationship Id="rId3" Type="http://schemas.openxmlformats.org/officeDocument/2006/relationships/image" Target="../media/image143.png"/></Relationships>
</file>

<file path=ppt/slides/_rels/slide1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4.png"/></Relationships>
</file>

<file path=ppt/slides/_rels/slide13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5.png"/></Relationships>
</file>

<file path=ppt/slides/_rels/slide14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6.png"/></Relationships>
</file>

<file path=ppt/slides/_rels/slide14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7.png"/></Relationships>
</file>

<file path=ppt/slides/_rels/slide14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8.png"/></Relationships>
</file>

<file path=ppt/slides/_rels/slide14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9.png"/></Relationships>
</file>

<file path=ppt/slides/_rels/slide14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50.png"/></Relationships>
</file>

<file path=ppt/slides/_rels/slide14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awoldesignnotes.wordpress.com/2011/07/15/24/" TargetMode="Externa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706B38"/>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latin typeface="Arial"/>
                <a:cs typeface="Arial"/>
              </a:rPr>
              <a:t>ART 1600 – The Aesthetics of Architecture, Interiors, and Design</a:t>
            </a:r>
            <a:br>
              <a:rPr lang="en-US" sz="2000" dirty="0">
                <a:latin typeface="Arial"/>
                <a:cs typeface="Arial"/>
              </a:rPr>
            </a:br>
            <a:r>
              <a:rPr lang="en-US" sz="1400" dirty="0">
                <a:latin typeface="Arial"/>
                <a:cs typeface="Arial"/>
              </a:rPr>
              <a:t>Matthew Ziff, Associate Professor, Interior </a:t>
            </a:r>
            <a:r>
              <a:rPr lang="en-US" sz="1400" dirty="0" smtClean="0">
                <a:latin typeface="Arial"/>
                <a:cs typeface="Arial"/>
              </a:rPr>
              <a:t>Architecture</a:t>
            </a:r>
            <a:br>
              <a:rPr lang="en-US" sz="1400" dirty="0" smtClean="0">
                <a:latin typeface="Arial"/>
                <a:cs typeface="Arial"/>
              </a:rPr>
            </a:br>
            <a:r>
              <a:rPr lang="en-US" sz="1400" dirty="0" smtClean="0"/>
              <a:t>Spring </a:t>
            </a:r>
            <a:r>
              <a:rPr lang="en-US" sz="1400" dirty="0" smtClean="0">
                <a:latin typeface="Arial"/>
                <a:cs typeface="Arial"/>
              </a:rPr>
              <a:t>Semester 2017</a:t>
            </a:r>
            <a:endParaRPr lang="en-US" sz="1400" dirty="0"/>
          </a:p>
        </p:txBody>
      </p:sp>
      <p:sp>
        <p:nvSpPr>
          <p:cNvPr id="3" name="Content Placeholder 2"/>
          <p:cNvSpPr>
            <a:spLocks noGrp="1"/>
          </p:cNvSpPr>
          <p:nvPr>
            <p:ph idx="1"/>
          </p:nvPr>
        </p:nvSpPr>
        <p:spPr/>
        <p:txBody>
          <a:bodyPr/>
          <a:lstStyle/>
          <a:p>
            <a:pPr algn="ctr"/>
            <a:endParaRPr lang="en-US" dirty="0" smtClean="0">
              <a:latin typeface="Arial"/>
              <a:cs typeface="Arial"/>
            </a:endParaRPr>
          </a:p>
          <a:p>
            <a:pPr marL="0" indent="0" algn="ctr">
              <a:buNone/>
            </a:pPr>
            <a:r>
              <a:rPr lang="en-US" sz="4000" dirty="0" smtClean="0">
                <a:latin typeface="Arial"/>
                <a:cs typeface="Arial"/>
              </a:rPr>
              <a:t>Historical Overview Part I</a:t>
            </a:r>
          </a:p>
          <a:p>
            <a:pPr marL="0" indent="0" algn="ctr">
              <a:buNone/>
            </a:pPr>
            <a:r>
              <a:rPr lang="en-US" dirty="0" smtClean="0"/>
              <a:t>Industrial Revolution</a:t>
            </a:r>
          </a:p>
          <a:p>
            <a:pPr marL="0" indent="0" algn="ctr">
              <a:buNone/>
            </a:pPr>
            <a:r>
              <a:rPr lang="en-US" dirty="0"/>
              <a:t>&amp;</a:t>
            </a:r>
            <a:endParaRPr lang="en-US" dirty="0" smtClean="0"/>
          </a:p>
          <a:p>
            <a:pPr marL="0" indent="0" algn="ctr">
              <a:buNone/>
            </a:pPr>
            <a:r>
              <a:rPr lang="en-US" dirty="0" smtClean="0"/>
              <a:t>Arts and Crafts Movement</a:t>
            </a:r>
            <a:endParaRPr lang="en-US" dirty="0"/>
          </a:p>
        </p:txBody>
      </p:sp>
    </p:spTree>
    <p:extLst>
      <p:ext uri="{BB962C8B-B14F-4D97-AF65-F5344CB8AC3E}">
        <p14:creationId xmlns:p14="http://schemas.microsoft.com/office/powerpoint/2010/main" val="2748662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US" sz="2000" dirty="0"/>
              <a:t>ART 1600 – The Aesthetics of Architecture, Interiors, and Design</a:t>
            </a:r>
            <a:br>
              <a:rPr lang="en-US" sz="2000" dirty="0"/>
            </a:br>
            <a:r>
              <a:rPr lang="en-US" sz="1200" dirty="0"/>
              <a:t>Matthew Ziff, Associate Professor, Interior Architecture</a:t>
            </a:r>
            <a:br>
              <a:rPr lang="en-US" sz="1200" dirty="0"/>
            </a:br>
            <a:r>
              <a:rPr lang="en-US" sz="1200" dirty="0"/>
              <a:t>Spring Semester 2017</a:t>
            </a:r>
          </a:p>
        </p:txBody>
      </p:sp>
      <p:sp>
        <p:nvSpPr>
          <p:cNvPr id="6" name="Content Placeholder 5"/>
          <p:cNvSpPr>
            <a:spLocks noGrp="1"/>
          </p:cNvSpPr>
          <p:nvPr>
            <p:ph idx="1"/>
          </p:nvPr>
        </p:nvSpPr>
        <p:spPr/>
        <p:txBody>
          <a:bodyPr>
            <a:normAutofit/>
          </a:bodyPr>
          <a:lstStyle/>
          <a:p>
            <a:r>
              <a:rPr lang="en-US" sz="2400" dirty="0" smtClean="0"/>
              <a:t>Understanding a topic often requires knowing some of the history that lies behind the images. </a:t>
            </a:r>
          </a:p>
          <a:p>
            <a:endParaRPr lang="en-US" sz="2400" dirty="0" smtClean="0"/>
          </a:p>
          <a:p>
            <a:r>
              <a:rPr lang="en-US" sz="2400" dirty="0" smtClean="0"/>
              <a:t>This is not intended to be an ‘Art History’ course, but the historical background information that is important to us in this class does stretch back in time just a bit.</a:t>
            </a:r>
          </a:p>
          <a:p>
            <a:endParaRPr lang="en-US" sz="2400" dirty="0"/>
          </a:p>
          <a:p>
            <a:r>
              <a:rPr lang="en-US" sz="2400" dirty="0" smtClean="0"/>
              <a:t>Going back to roughly 1800 is necessary to understand how contemporary architecture and design have become what they are today. </a:t>
            </a:r>
            <a:endParaRPr lang="en-US" sz="2400" dirty="0"/>
          </a:p>
        </p:txBody>
      </p:sp>
    </p:spTree>
    <p:extLst>
      <p:ext uri="{BB962C8B-B14F-4D97-AF65-F5344CB8AC3E}">
        <p14:creationId xmlns:p14="http://schemas.microsoft.com/office/powerpoint/2010/main" val="363511231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Modern Architecture &amp; Design</a:t>
            </a:r>
            <a:br>
              <a:rPr lang="en-US" dirty="0"/>
            </a:br>
            <a:endParaRPr lang="en-US" dirty="0"/>
          </a:p>
        </p:txBody>
      </p:sp>
      <p:sp>
        <p:nvSpPr>
          <p:cNvPr id="3" name="Content Placeholder 2"/>
          <p:cNvSpPr>
            <a:spLocks noGrp="1"/>
          </p:cNvSpPr>
          <p:nvPr>
            <p:ph idx="1"/>
          </p:nvPr>
        </p:nvSpPr>
        <p:spPr/>
        <p:txBody>
          <a:bodyPr>
            <a:normAutofit/>
          </a:bodyPr>
          <a:lstStyle/>
          <a:p>
            <a:r>
              <a:rPr lang="en-US" sz="2000" dirty="0" smtClean="0"/>
              <a:t>The origins of ‘Modern’ design ideas can be seen in the early 1800’s, and in particular as a result of the Industrial Revolution and the rise in importance of machines and a machine aesthetic. </a:t>
            </a:r>
          </a:p>
          <a:p>
            <a:endParaRPr lang="en-US" sz="2000" dirty="0"/>
          </a:p>
          <a:p>
            <a:r>
              <a:rPr lang="en-US" sz="2000" dirty="0" smtClean="0"/>
              <a:t>The ‘Modern’ design that we encounter today, in 2017, has its most obvious  roots in the early 1900’s, but what happened in the early 1900’s had its roots in the 1800’s. </a:t>
            </a:r>
          </a:p>
          <a:p>
            <a:endParaRPr lang="en-US" sz="2000" dirty="0"/>
          </a:p>
          <a:p>
            <a:r>
              <a:rPr lang="en-US" sz="2000" dirty="0" smtClean="0"/>
              <a:t>So, what is ‘Modern” in the realm of architecture and design? </a:t>
            </a:r>
          </a:p>
          <a:p>
            <a:endParaRPr lang="en-US" sz="2000" dirty="0"/>
          </a:p>
          <a:p>
            <a:endParaRPr lang="en-US" sz="2000" dirty="0" smtClean="0"/>
          </a:p>
          <a:p>
            <a:endParaRPr lang="en-US" sz="2000" dirty="0"/>
          </a:p>
          <a:p>
            <a:endParaRPr lang="en-US" sz="2000" dirty="0" smtClean="0"/>
          </a:p>
          <a:p>
            <a:endParaRPr lang="en-US" sz="2000" dirty="0"/>
          </a:p>
          <a:p>
            <a:endParaRPr lang="en-US" sz="2000" dirty="0"/>
          </a:p>
        </p:txBody>
      </p:sp>
    </p:spTree>
    <p:extLst>
      <p:ext uri="{BB962C8B-B14F-4D97-AF65-F5344CB8AC3E}">
        <p14:creationId xmlns:p14="http://schemas.microsoft.com/office/powerpoint/2010/main" val="335150585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Modern Architecture &amp; </a:t>
            </a:r>
            <a:r>
              <a:rPr lang="en-US" dirty="0" smtClean="0"/>
              <a:t>Design</a:t>
            </a:r>
            <a:br>
              <a:rPr lang="en-US" dirty="0" smtClean="0"/>
            </a:br>
            <a:endParaRPr lang="en-US" dirty="0"/>
          </a:p>
        </p:txBody>
      </p:sp>
      <p:sp>
        <p:nvSpPr>
          <p:cNvPr id="3" name="Content Placeholder 2"/>
          <p:cNvSpPr>
            <a:spLocks noGrp="1"/>
          </p:cNvSpPr>
          <p:nvPr>
            <p:ph idx="1"/>
          </p:nvPr>
        </p:nvSpPr>
        <p:spPr/>
        <p:txBody>
          <a:bodyPr>
            <a:normAutofit/>
          </a:bodyPr>
          <a:lstStyle/>
          <a:p>
            <a:pPr marL="0" indent="0">
              <a:buNone/>
            </a:pPr>
            <a:r>
              <a:rPr lang="en-US" dirty="0"/>
              <a:t>Typical characteristics include</a:t>
            </a:r>
            <a:r>
              <a:rPr lang="en-US" dirty="0" smtClean="0"/>
              <a:t>:</a:t>
            </a:r>
          </a:p>
          <a:p>
            <a:r>
              <a:rPr lang="en-US" sz="2000" dirty="0" smtClean="0"/>
              <a:t>“Form follows function”  Louis Sullivan</a:t>
            </a:r>
          </a:p>
          <a:p>
            <a:r>
              <a:rPr lang="en-US" sz="2000" dirty="0" smtClean="0"/>
              <a:t>lack of ornament </a:t>
            </a:r>
            <a:endParaRPr lang="en-US" sz="2000" dirty="0"/>
          </a:p>
          <a:p>
            <a:r>
              <a:rPr lang="en-US" sz="2000" dirty="0" smtClean="0"/>
              <a:t>simplicity of form &amp; emphasis of rectangular</a:t>
            </a:r>
            <a:endParaRPr lang="en-US" sz="2000" dirty="0"/>
          </a:p>
          <a:p>
            <a:r>
              <a:rPr lang="en-US" sz="2000" dirty="0"/>
              <a:t>expressed materials, materials become a strong </a:t>
            </a:r>
            <a:r>
              <a:rPr lang="en-US" sz="2000" dirty="0" smtClean="0"/>
              <a:t>focus</a:t>
            </a:r>
          </a:p>
          <a:p>
            <a:r>
              <a:rPr lang="en-US" sz="2000" dirty="0" smtClean="0"/>
              <a:t>visual expression of structural elements (as opposed to hiding them)</a:t>
            </a:r>
          </a:p>
          <a:p>
            <a:r>
              <a:rPr lang="en-US" sz="2000" dirty="0"/>
              <a:t>functional </a:t>
            </a:r>
          </a:p>
          <a:p>
            <a:r>
              <a:rPr lang="en-US" sz="2000" dirty="0" smtClean="0"/>
              <a:t>flat roofs</a:t>
            </a:r>
          </a:p>
          <a:p>
            <a:r>
              <a:rPr lang="en-US" sz="2000" dirty="0" smtClean="0"/>
              <a:t>use of modern materials</a:t>
            </a:r>
          </a:p>
          <a:p>
            <a:r>
              <a:rPr lang="en-US" sz="2000" dirty="0" smtClean="0"/>
              <a:t>open flowing interior spaces</a:t>
            </a:r>
          </a:p>
          <a:p>
            <a:r>
              <a:rPr lang="en-US" sz="2000" dirty="0" smtClean="0"/>
              <a:t>large windows</a:t>
            </a:r>
          </a:p>
          <a:p>
            <a:r>
              <a:rPr lang="en-US" sz="2000" dirty="0" smtClean="0"/>
              <a:t>strong relationship between site and interior spaces</a:t>
            </a:r>
            <a:endParaRPr lang="en-US" sz="2000" dirty="0"/>
          </a:p>
        </p:txBody>
      </p:sp>
    </p:spTree>
    <p:extLst>
      <p:ext uri="{BB962C8B-B14F-4D97-AF65-F5344CB8AC3E}">
        <p14:creationId xmlns:p14="http://schemas.microsoft.com/office/powerpoint/2010/main" val="386161290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2700" dirty="0" smtClean="0"/>
              <a:t>‘Modern’ building</a:t>
            </a:r>
            <a:br>
              <a:rPr lang="en-US" sz="2700" dirty="0" smtClean="0"/>
            </a:br>
            <a:r>
              <a:rPr lang="en-US" sz="2700" dirty="0" smtClean="0"/>
              <a:t>The Bauhaus, designed by Walter Gropius,</a:t>
            </a:r>
            <a:br>
              <a:rPr lang="en-US" sz="2700" dirty="0" smtClean="0"/>
            </a:br>
            <a:r>
              <a:rPr lang="en-US" sz="2700" dirty="0" smtClean="0"/>
              <a:t>Dessau, Germany, 1919 </a:t>
            </a:r>
            <a:r>
              <a:rPr lang="en-US" dirty="0" smtClean="0"/>
              <a:t/>
            </a:r>
            <a:br>
              <a:rPr lang="en-US" dirty="0" smtClean="0"/>
            </a:br>
            <a:endParaRPr lang="en-US" dirty="0"/>
          </a:p>
        </p:txBody>
      </p:sp>
      <p:pic>
        <p:nvPicPr>
          <p:cNvPr id="4" name="Content Placeholder 3"/>
          <p:cNvPicPr>
            <a:picLocks noGrp="1" noChangeAspect="1"/>
          </p:cNvPicPr>
          <p:nvPr>
            <p:ph idx="1"/>
          </p:nvPr>
        </p:nvPicPr>
        <p:blipFill>
          <a:blip r:embed="rId2"/>
          <a:srcRect l="-17329" r="-17329"/>
          <a:stretch>
            <a:fillRect/>
          </a:stretch>
        </p:blipFill>
        <p:spPr/>
      </p:pic>
    </p:spTree>
    <p:extLst>
      <p:ext uri="{BB962C8B-B14F-4D97-AF65-F5344CB8AC3E}">
        <p14:creationId xmlns:p14="http://schemas.microsoft.com/office/powerpoint/2010/main" val="352183060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Modern Architecture &amp; Design</a:t>
            </a:r>
            <a:br>
              <a:rPr lang="en-US" dirty="0"/>
            </a:br>
            <a:endParaRPr lang="en-US" dirty="0"/>
          </a:p>
        </p:txBody>
      </p:sp>
      <p:sp>
        <p:nvSpPr>
          <p:cNvPr id="3" name="Content Placeholder 2"/>
          <p:cNvSpPr>
            <a:spLocks noGrp="1"/>
          </p:cNvSpPr>
          <p:nvPr>
            <p:ph idx="1"/>
          </p:nvPr>
        </p:nvSpPr>
        <p:spPr/>
        <p:txBody>
          <a:bodyPr/>
          <a:lstStyle/>
          <a:p>
            <a:r>
              <a:rPr lang="en-US" u="sng" dirty="0" smtClean="0"/>
              <a:t>Lack </a:t>
            </a:r>
            <a:r>
              <a:rPr lang="en-US" u="sng" dirty="0"/>
              <a:t>of </a:t>
            </a:r>
            <a:r>
              <a:rPr lang="en-US" u="sng" dirty="0" smtClean="0"/>
              <a:t>ornament:</a:t>
            </a:r>
          </a:p>
          <a:p>
            <a:r>
              <a:rPr lang="en-US" dirty="0"/>
              <a:t>Decorative moldings and elaborate trim are eliminated or greatly simplified, giving way to a clean aesthetic where materials meet in simple, well-executed joints.</a:t>
            </a:r>
          </a:p>
          <a:p>
            <a:endParaRPr lang="en-US" dirty="0"/>
          </a:p>
          <a:p>
            <a:r>
              <a:rPr lang="en-US" u="sng" dirty="0" smtClean="0"/>
              <a:t>Simplicity of form &amp; Emphasis </a:t>
            </a:r>
            <a:r>
              <a:rPr lang="en-US" u="sng" dirty="0"/>
              <a:t>of rectangular forms and horizontal and vertical lines: </a:t>
            </a:r>
            <a:endParaRPr lang="en-US" u="sng" dirty="0" smtClean="0"/>
          </a:p>
          <a:p>
            <a:r>
              <a:rPr lang="en-US" dirty="0" smtClean="0"/>
              <a:t>Rectangular box shapes used as building elements. </a:t>
            </a:r>
            <a:r>
              <a:rPr lang="en-US" dirty="0"/>
              <a:t>Materials are often used in well-defined planes and vertical forms juxtaposed against horizontal elements for dramatic effec</a:t>
            </a:r>
            <a:r>
              <a:rPr lang="en-US" sz="2000" dirty="0"/>
              <a:t>t.</a:t>
            </a:r>
          </a:p>
          <a:p>
            <a:endParaRPr lang="en-US" dirty="0"/>
          </a:p>
        </p:txBody>
      </p:sp>
    </p:spTree>
    <p:extLst>
      <p:ext uri="{BB962C8B-B14F-4D97-AF65-F5344CB8AC3E}">
        <p14:creationId xmlns:p14="http://schemas.microsoft.com/office/powerpoint/2010/main" val="341855246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a:t>T</a:t>
            </a:r>
            <a:r>
              <a:rPr lang="en-US" sz="2400" dirty="0" smtClean="0"/>
              <a:t>he ‘Glass House’ designed by Phillip Johnson, 1949</a:t>
            </a:r>
            <a:br>
              <a:rPr lang="en-US" sz="2400" dirty="0" smtClean="0"/>
            </a:br>
            <a:r>
              <a:rPr lang="en-US" sz="2400" dirty="0" smtClean="0"/>
              <a:t>New </a:t>
            </a:r>
            <a:r>
              <a:rPr lang="en-US" sz="2400" dirty="0" err="1" smtClean="0"/>
              <a:t>Caanan</a:t>
            </a:r>
            <a:r>
              <a:rPr lang="en-US" sz="2400" dirty="0" smtClean="0"/>
              <a:t>, Connecticut</a:t>
            </a:r>
            <a:endParaRPr lang="en-US" sz="2400" dirty="0"/>
          </a:p>
        </p:txBody>
      </p:sp>
      <p:pic>
        <p:nvPicPr>
          <p:cNvPr id="4" name="Content Placeholder 3"/>
          <p:cNvPicPr>
            <a:picLocks noGrp="1" noChangeAspect="1"/>
          </p:cNvPicPr>
          <p:nvPr>
            <p:ph idx="1"/>
          </p:nvPr>
        </p:nvPicPr>
        <p:blipFill>
          <a:blip r:embed="rId2"/>
          <a:srcRect l="-9947" r="-9947"/>
          <a:stretch>
            <a:fillRect/>
          </a:stretch>
        </p:blipFill>
        <p:spPr/>
      </p:pic>
    </p:spTree>
    <p:extLst>
      <p:ext uri="{BB962C8B-B14F-4D97-AF65-F5344CB8AC3E}">
        <p14:creationId xmlns:p14="http://schemas.microsoft.com/office/powerpoint/2010/main" val="252170789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Modern Architecture &amp; Design</a:t>
            </a:r>
            <a:br>
              <a:rPr lang="en-US" dirty="0"/>
            </a:br>
            <a:endParaRPr lang="en-US" dirty="0"/>
          </a:p>
        </p:txBody>
      </p:sp>
      <p:sp>
        <p:nvSpPr>
          <p:cNvPr id="3" name="Content Placeholder 2"/>
          <p:cNvSpPr>
            <a:spLocks noGrp="1"/>
          </p:cNvSpPr>
          <p:nvPr>
            <p:ph idx="1"/>
          </p:nvPr>
        </p:nvSpPr>
        <p:spPr/>
        <p:txBody>
          <a:bodyPr>
            <a:normAutofit fontScale="92500" lnSpcReduction="20000"/>
          </a:bodyPr>
          <a:lstStyle/>
          <a:p>
            <a:r>
              <a:rPr lang="en-US" u="sng" dirty="0" smtClean="0"/>
              <a:t>Expressed </a:t>
            </a:r>
            <a:r>
              <a:rPr lang="en-US" u="sng" dirty="0"/>
              <a:t>materials, materials become a strong </a:t>
            </a:r>
            <a:r>
              <a:rPr lang="en-US" u="sng" dirty="0" smtClean="0"/>
              <a:t>focus:</a:t>
            </a:r>
            <a:endParaRPr lang="en-US" u="sng" dirty="0"/>
          </a:p>
          <a:p>
            <a:r>
              <a:rPr lang="en-US" dirty="0"/>
              <a:t>Steel </a:t>
            </a:r>
            <a:r>
              <a:rPr lang="en-US" dirty="0" smtClean="0"/>
              <a:t>columns and beams </a:t>
            </a:r>
            <a:r>
              <a:rPr lang="en-US" dirty="0"/>
              <a:t>are used </a:t>
            </a:r>
            <a:r>
              <a:rPr lang="en-US" dirty="0" smtClean="0"/>
              <a:t>as exposed and visual elements, </a:t>
            </a:r>
            <a:r>
              <a:rPr lang="en-US" dirty="0"/>
              <a:t>concrete block is used as a </a:t>
            </a:r>
            <a:r>
              <a:rPr lang="en-US" dirty="0" smtClean="0"/>
              <a:t>finish </a:t>
            </a:r>
            <a:r>
              <a:rPr lang="en-US" dirty="0"/>
              <a:t>material, concrete floors are stained and </a:t>
            </a:r>
            <a:r>
              <a:rPr lang="en-US" dirty="0" smtClean="0"/>
              <a:t>exposed.</a:t>
            </a:r>
          </a:p>
          <a:p>
            <a:endParaRPr lang="en-US" dirty="0" smtClean="0"/>
          </a:p>
          <a:p>
            <a:r>
              <a:rPr lang="en-US" dirty="0"/>
              <a:t>Materials such as wood, brick and stone are used in simplified ways reflecting a modern </a:t>
            </a:r>
            <a:r>
              <a:rPr lang="en-US" dirty="0" smtClean="0"/>
              <a:t>aesthetic. Brick </a:t>
            </a:r>
            <a:r>
              <a:rPr lang="en-US" dirty="0"/>
              <a:t>and stonework are simple, unornamented, and used in rectilinear masses and planes</a:t>
            </a:r>
            <a:r>
              <a:rPr lang="en-US" dirty="0" smtClean="0"/>
              <a:t>.</a:t>
            </a:r>
          </a:p>
          <a:p>
            <a:endParaRPr lang="en-US" dirty="0" smtClean="0"/>
          </a:p>
          <a:p>
            <a:r>
              <a:rPr lang="en-US" dirty="0"/>
              <a:t>Wood is often stained rather than painted to express its natural character. In many cases exterior wood is also stained so that the texture and character of the wood can be expressed.</a:t>
            </a:r>
            <a:endParaRPr lang="en-US" dirty="0" smtClean="0"/>
          </a:p>
          <a:p>
            <a:endParaRPr lang="en-US" dirty="0"/>
          </a:p>
        </p:txBody>
      </p:sp>
    </p:spTree>
    <p:extLst>
      <p:ext uri="{BB962C8B-B14F-4D97-AF65-F5344CB8AC3E}">
        <p14:creationId xmlns:p14="http://schemas.microsoft.com/office/powerpoint/2010/main" val="423662802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R.M</a:t>
            </a:r>
            <a:r>
              <a:rPr lang="en-US" sz="2400" dirty="0"/>
              <a:t>. Schindler’s </a:t>
            </a:r>
            <a:r>
              <a:rPr lang="en-US" sz="2400" dirty="0" smtClean="0"/>
              <a:t>“James </a:t>
            </a:r>
            <a:r>
              <a:rPr lang="en-US" sz="2400" dirty="0"/>
              <a:t>Eads How </a:t>
            </a:r>
            <a:r>
              <a:rPr lang="en-US" sz="2400" dirty="0" smtClean="0"/>
              <a:t>House”, Silver Lake, CA, 1925</a:t>
            </a:r>
            <a:endParaRPr lang="en-US" sz="2400" dirty="0"/>
          </a:p>
        </p:txBody>
      </p:sp>
      <p:pic>
        <p:nvPicPr>
          <p:cNvPr id="4" name="Content Placeholder 3"/>
          <p:cNvPicPr>
            <a:picLocks noGrp="1" noChangeAspect="1"/>
          </p:cNvPicPr>
          <p:nvPr>
            <p:ph idx="1"/>
          </p:nvPr>
        </p:nvPicPr>
        <p:blipFill>
          <a:blip r:embed="rId2"/>
          <a:srcRect l="-9521" r="-9521"/>
          <a:stretch>
            <a:fillRect/>
          </a:stretch>
        </p:blipFill>
        <p:spPr/>
      </p:pic>
    </p:spTree>
    <p:extLst>
      <p:ext uri="{BB962C8B-B14F-4D97-AF65-F5344CB8AC3E}">
        <p14:creationId xmlns:p14="http://schemas.microsoft.com/office/powerpoint/2010/main" val="59911221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Lever House, New York, 1951</a:t>
            </a:r>
            <a:br>
              <a:rPr lang="en-US" sz="2400" dirty="0" smtClean="0"/>
            </a:br>
            <a:r>
              <a:rPr lang="en-US" sz="2400" dirty="0" smtClean="0"/>
              <a:t>designed by Skidmore, Owings &amp; Merrill</a:t>
            </a:r>
            <a:endParaRPr lang="en-US" sz="2400" dirty="0"/>
          </a:p>
        </p:txBody>
      </p:sp>
      <p:pic>
        <p:nvPicPr>
          <p:cNvPr id="4" name="Content Placeholder 3"/>
          <p:cNvPicPr>
            <a:picLocks noGrp="1" noChangeAspect="1"/>
          </p:cNvPicPr>
          <p:nvPr>
            <p:ph idx="1"/>
          </p:nvPr>
        </p:nvPicPr>
        <p:blipFill>
          <a:blip r:embed="rId2"/>
          <a:srcRect l="-86406" r="-86406"/>
          <a:stretch>
            <a:fillRect/>
          </a:stretch>
        </p:blipFill>
        <p:spPr/>
      </p:pic>
    </p:spTree>
    <p:extLst>
      <p:ext uri="{BB962C8B-B14F-4D97-AF65-F5344CB8AC3E}">
        <p14:creationId xmlns:p14="http://schemas.microsoft.com/office/powerpoint/2010/main" val="105124750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Modern Architecture &amp; Design</a:t>
            </a:r>
            <a:br>
              <a:rPr lang="en-US" dirty="0"/>
            </a:br>
            <a:endParaRPr lang="en-US" dirty="0"/>
          </a:p>
        </p:txBody>
      </p:sp>
      <p:sp>
        <p:nvSpPr>
          <p:cNvPr id="3" name="Content Placeholder 2"/>
          <p:cNvSpPr>
            <a:spLocks noGrp="1"/>
          </p:cNvSpPr>
          <p:nvPr>
            <p:ph idx="1"/>
          </p:nvPr>
        </p:nvSpPr>
        <p:spPr>
          <a:xfrm>
            <a:off x="381000" y="1524000"/>
            <a:ext cx="8229600" cy="4525963"/>
          </a:xfrm>
        </p:spPr>
        <p:txBody>
          <a:bodyPr/>
          <a:lstStyle/>
          <a:p>
            <a:r>
              <a:rPr lang="en-US" u="sng" dirty="0" smtClean="0"/>
              <a:t>Large windows:</a:t>
            </a:r>
            <a:endParaRPr lang="en-US" u="sng" dirty="0"/>
          </a:p>
          <a:p>
            <a:r>
              <a:rPr lang="en-US" dirty="0" smtClean="0"/>
              <a:t>Increased </a:t>
            </a:r>
            <a:r>
              <a:rPr lang="en-US" dirty="0"/>
              <a:t>use of glass and natural </a:t>
            </a:r>
            <a:r>
              <a:rPr lang="en-US" dirty="0" smtClean="0"/>
              <a:t>light. </a:t>
            </a:r>
            <a:r>
              <a:rPr lang="en-US" dirty="0"/>
              <a:t>Windows are no longer portholes to the outside, but large expanses of floor to ceiling glass providing dramatic views and </a:t>
            </a:r>
            <a:r>
              <a:rPr lang="en-US" dirty="0" smtClean="0"/>
              <a:t>allowing </a:t>
            </a:r>
            <a:r>
              <a:rPr lang="en-US" dirty="0"/>
              <a:t>natural light deep into the </a:t>
            </a:r>
            <a:r>
              <a:rPr lang="en-US" dirty="0" smtClean="0"/>
              <a:t>interior.</a:t>
            </a:r>
          </a:p>
          <a:p>
            <a:endParaRPr lang="en-US" dirty="0"/>
          </a:p>
          <a:p>
            <a:r>
              <a:rPr lang="en-US" u="sng" dirty="0" smtClean="0"/>
              <a:t>Strong </a:t>
            </a:r>
            <a:r>
              <a:rPr lang="en-US" u="sng" dirty="0"/>
              <a:t>relationship between site and interior </a:t>
            </a:r>
            <a:r>
              <a:rPr lang="en-US" u="sng" dirty="0" smtClean="0"/>
              <a:t>spaces:</a:t>
            </a:r>
          </a:p>
          <a:p>
            <a:r>
              <a:rPr lang="en-US" dirty="0"/>
              <a:t>Use of large expanses of </a:t>
            </a:r>
            <a:r>
              <a:rPr lang="en-US" dirty="0" smtClean="0"/>
              <a:t>glass </a:t>
            </a:r>
            <a:r>
              <a:rPr lang="en-US" dirty="0"/>
              <a:t>brings the building’s site into the building, </a:t>
            </a:r>
            <a:r>
              <a:rPr lang="en-US" dirty="0" smtClean="0"/>
              <a:t>capturing views.</a:t>
            </a:r>
          </a:p>
          <a:p>
            <a:endParaRPr lang="en-US" dirty="0"/>
          </a:p>
          <a:p>
            <a:endParaRPr lang="en-US" dirty="0"/>
          </a:p>
        </p:txBody>
      </p:sp>
    </p:spTree>
    <p:extLst>
      <p:ext uri="{BB962C8B-B14F-4D97-AF65-F5344CB8AC3E}">
        <p14:creationId xmlns:p14="http://schemas.microsoft.com/office/powerpoint/2010/main" val="57690175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Farnsworth House</a:t>
            </a:r>
            <a:br>
              <a:rPr lang="en-US" sz="2400" dirty="0" smtClean="0"/>
            </a:br>
            <a:r>
              <a:rPr lang="en-US" sz="2400" dirty="0" smtClean="0"/>
              <a:t>designed by </a:t>
            </a:r>
            <a:r>
              <a:rPr lang="en-US" sz="2400" dirty="0" err="1" smtClean="0"/>
              <a:t>Mies</a:t>
            </a:r>
            <a:r>
              <a:rPr lang="en-US" sz="2400" dirty="0" smtClean="0"/>
              <a:t> van der </a:t>
            </a:r>
            <a:r>
              <a:rPr lang="en-US" sz="2400" dirty="0" err="1" smtClean="0"/>
              <a:t>Rohe</a:t>
            </a:r>
            <a:r>
              <a:rPr lang="en-US" sz="2400" dirty="0" smtClean="0"/>
              <a:t>, 1949 - 1951</a:t>
            </a:r>
            <a:endParaRPr lang="en-US" sz="2400" dirty="0"/>
          </a:p>
        </p:txBody>
      </p:sp>
      <p:pic>
        <p:nvPicPr>
          <p:cNvPr id="4" name="Content Placeholder 3"/>
          <p:cNvPicPr>
            <a:picLocks noGrp="1" noChangeAspect="1"/>
          </p:cNvPicPr>
          <p:nvPr>
            <p:ph idx="1"/>
          </p:nvPr>
        </p:nvPicPr>
        <p:blipFill>
          <a:blip r:embed="rId2"/>
          <a:srcRect t="-27780" b="-27780"/>
          <a:stretch>
            <a:fillRect/>
          </a:stretch>
        </p:blipFill>
        <p:spPr/>
      </p:pic>
    </p:spTree>
    <p:extLst>
      <p:ext uri="{BB962C8B-B14F-4D97-AF65-F5344CB8AC3E}">
        <p14:creationId xmlns:p14="http://schemas.microsoft.com/office/powerpoint/2010/main" val="202861380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Modern Architecture &amp; Design</a:t>
            </a:r>
            <a:br>
              <a:rPr lang="en-US" dirty="0"/>
            </a:br>
            <a:endParaRPr lang="en-US" dirty="0"/>
          </a:p>
        </p:txBody>
      </p:sp>
      <p:sp>
        <p:nvSpPr>
          <p:cNvPr id="3" name="Content Placeholder 2"/>
          <p:cNvSpPr>
            <a:spLocks noGrp="1"/>
          </p:cNvSpPr>
          <p:nvPr>
            <p:ph idx="1"/>
          </p:nvPr>
        </p:nvSpPr>
        <p:spPr/>
        <p:txBody>
          <a:bodyPr/>
          <a:lstStyle/>
          <a:p>
            <a:r>
              <a:rPr lang="en-US" u="sng" dirty="0" smtClean="0"/>
              <a:t>Open </a:t>
            </a:r>
            <a:r>
              <a:rPr lang="en-US" u="sng" dirty="0"/>
              <a:t>flowing interior </a:t>
            </a:r>
            <a:r>
              <a:rPr lang="en-US" u="sng" dirty="0" smtClean="0"/>
              <a:t>spaces</a:t>
            </a:r>
            <a:r>
              <a:rPr lang="en-US" dirty="0" smtClean="0"/>
              <a:t>:</a:t>
            </a:r>
          </a:p>
          <a:p>
            <a:r>
              <a:rPr lang="en-US" dirty="0"/>
              <a:t>Living spaces are no longer defined by walls, doors and hallways. </a:t>
            </a:r>
            <a:endParaRPr lang="en-US" dirty="0" smtClean="0"/>
          </a:p>
          <a:p>
            <a:r>
              <a:rPr lang="en-US" dirty="0" smtClean="0"/>
              <a:t>Living</a:t>
            </a:r>
            <a:r>
              <a:rPr lang="en-US" dirty="0"/>
              <a:t>, dining and kitchen spaces tend to flow together as part of one contiguous interior space, reflecting a more casual and relaxed way of life.</a:t>
            </a:r>
          </a:p>
          <a:p>
            <a:endParaRPr lang="en-US" dirty="0"/>
          </a:p>
        </p:txBody>
      </p:sp>
    </p:spTree>
    <p:extLst>
      <p:ext uri="{BB962C8B-B14F-4D97-AF65-F5344CB8AC3E}">
        <p14:creationId xmlns:p14="http://schemas.microsoft.com/office/powerpoint/2010/main" val="357908073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smtClean="0"/>
              <a:t>As Modern ideas spread and were adopted, the ways those ideas were expressed varied from country to country. </a:t>
            </a:r>
          </a:p>
          <a:p>
            <a:pPr marL="0" indent="0">
              <a:buNone/>
            </a:pPr>
            <a:r>
              <a:rPr lang="en-US" u="sng" dirty="0"/>
              <a:t> </a:t>
            </a:r>
            <a:r>
              <a:rPr lang="en-US" u="sng" dirty="0" smtClean="0"/>
              <a:t>Some examples include:</a:t>
            </a:r>
          </a:p>
          <a:p>
            <a:r>
              <a:rPr lang="en-US" dirty="0" smtClean="0"/>
              <a:t>Italy: Futurism</a:t>
            </a:r>
          </a:p>
          <a:p>
            <a:r>
              <a:rPr lang="en-US" dirty="0" smtClean="0"/>
              <a:t>Soviet Union: Constructivism</a:t>
            </a:r>
          </a:p>
          <a:p>
            <a:r>
              <a:rPr lang="en-US" dirty="0" smtClean="0"/>
              <a:t>Western Europe:  Expressionism, International Style</a:t>
            </a:r>
          </a:p>
          <a:p>
            <a:endParaRPr lang="en-US" dirty="0"/>
          </a:p>
        </p:txBody>
      </p:sp>
    </p:spTree>
    <p:extLst>
      <p:ext uri="{BB962C8B-B14F-4D97-AF65-F5344CB8AC3E}">
        <p14:creationId xmlns:p14="http://schemas.microsoft.com/office/powerpoint/2010/main" val="295458539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normAutofit fontScale="90000"/>
          </a:bodyPr>
          <a:lstStyle/>
          <a:p>
            <a:pPr eaLnBrk="1" hangingPunct="1"/>
            <a:r>
              <a:rPr lang="en-US" sz="3200" dirty="0" smtClean="0"/>
              <a:t>The Shakers</a:t>
            </a:r>
            <a:br>
              <a:rPr lang="en-US" sz="3200" dirty="0" smtClean="0"/>
            </a:br>
            <a:r>
              <a:rPr lang="en-US" sz="2200" dirty="0" smtClean="0"/>
              <a:t>An excellent example of design that had aspects of Modern before ‘Modern’ existed.  </a:t>
            </a:r>
          </a:p>
        </p:txBody>
      </p:sp>
      <p:sp>
        <p:nvSpPr>
          <p:cNvPr id="3075" name="Rectangle 3"/>
          <p:cNvSpPr>
            <a:spLocks noGrp="1" noChangeArrowheads="1"/>
          </p:cNvSpPr>
          <p:nvPr>
            <p:ph idx="1"/>
          </p:nvPr>
        </p:nvSpPr>
        <p:spPr/>
        <p:txBody>
          <a:bodyPr>
            <a:normAutofit fontScale="92500" lnSpcReduction="10000"/>
          </a:bodyPr>
          <a:lstStyle/>
          <a:p>
            <a:pPr eaLnBrk="1" hangingPunct="1">
              <a:lnSpc>
                <a:spcPct val="90000"/>
              </a:lnSpc>
            </a:pPr>
            <a:r>
              <a:rPr lang="en-US" sz="2400" b="1" u="sng" dirty="0" smtClean="0"/>
              <a:t>Prime example of a religious aesthetic</a:t>
            </a:r>
          </a:p>
          <a:p>
            <a:pPr eaLnBrk="1" hangingPunct="1">
              <a:lnSpc>
                <a:spcPct val="90000"/>
              </a:lnSpc>
            </a:pPr>
            <a:endParaRPr lang="en-US" sz="2400" b="1" u="sng" dirty="0" smtClean="0"/>
          </a:p>
          <a:p>
            <a:pPr eaLnBrk="1" hangingPunct="1">
              <a:lnSpc>
                <a:spcPct val="90000"/>
              </a:lnSpc>
            </a:pPr>
            <a:r>
              <a:rPr lang="en-US" sz="2200" dirty="0" smtClean="0"/>
              <a:t>Believed “beauty arises from practicality” and order is the origin of beauty</a:t>
            </a:r>
          </a:p>
          <a:p>
            <a:pPr eaLnBrk="1" hangingPunct="1">
              <a:lnSpc>
                <a:spcPct val="90000"/>
              </a:lnSpc>
            </a:pPr>
            <a:endParaRPr lang="en-US" sz="2200" dirty="0" smtClean="0"/>
          </a:p>
          <a:p>
            <a:pPr eaLnBrk="1" hangingPunct="1">
              <a:lnSpc>
                <a:spcPct val="90000"/>
              </a:lnSpc>
            </a:pPr>
            <a:r>
              <a:rPr lang="en-US" sz="2200" dirty="0" smtClean="0"/>
              <a:t>Established communities in the U.S.</a:t>
            </a:r>
          </a:p>
          <a:p>
            <a:pPr eaLnBrk="1" hangingPunct="1">
              <a:lnSpc>
                <a:spcPct val="90000"/>
              </a:lnSpc>
            </a:pPr>
            <a:endParaRPr lang="en-US" sz="2200" dirty="0" smtClean="0"/>
          </a:p>
          <a:p>
            <a:pPr eaLnBrk="1" hangingPunct="1">
              <a:lnSpc>
                <a:spcPct val="90000"/>
              </a:lnSpc>
            </a:pPr>
            <a:r>
              <a:rPr lang="en-US" sz="2200" dirty="0" smtClean="0"/>
              <a:t>A religious ‘utopian’ society. </a:t>
            </a:r>
          </a:p>
          <a:p>
            <a:pPr eaLnBrk="1" hangingPunct="1">
              <a:lnSpc>
                <a:spcPct val="90000"/>
              </a:lnSpc>
            </a:pPr>
            <a:endParaRPr lang="en-US" sz="2200" dirty="0" smtClean="0"/>
          </a:p>
          <a:p>
            <a:pPr eaLnBrk="1" hangingPunct="1">
              <a:lnSpc>
                <a:spcPct val="90000"/>
              </a:lnSpc>
            </a:pPr>
            <a:r>
              <a:rPr lang="en-US" sz="2200" dirty="0" smtClean="0"/>
              <a:t>Founded on the value of the community and equality of men and women </a:t>
            </a:r>
          </a:p>
          <a:p>
            <a:pPr eaLnBrk="1" hangingPunct="1">
              <a:lnSpc>
                <a:spcPct val="90000"/>
              </a:lnSpc>
            </a:pPr>
            <a:endParaRPr lang="en-US" sz="2200" dirty="0" smtClean="0"/>
          </a:p>
          <a:p>
            <a:pPr eaLnBrk="1" hangingPunct="1">
              <a:lnSpc>
                <a:spcPct val="90000"/>
              </a:lnSpc>
            </a:pPr>
            <a:r>
              <a:rPr lang="en-US" sz="2200" dirty="0" smtClean="0"/>
              <a:t>Faith expressed itself in strict rules of daily life, such as cleanliness and simplicity of their houses and furniture</a:t>
            </a:r>
          </a:p>
          <a:p>
            <a:pPr eaLnBrk="1" hangingPunct="1">
              <a:lnSpc>
                <a:spcPct val="90000"/>
              </a:lnSpc>
            </a:pPr>
            <a:endParaRPr lang="en-US" dirty="0" smtClean="0"/>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Shaker beliefs</a:t>
            </a:r>
            <a:endParaRPr lang="en-US" dirty="0"/>
          </a:p>
        </p:txBody>
      </p:sp>
      <p:sp>
        <p:nvSpPr>
          <p:cNvPr id="3" name="Content Placeholder 2"/>
          <p:cNvSpPr>
            <a:spLocks noGrp="1"/>
          </p:cNvSpPr>
          <p:nvPr>
            <p:ph idx="1"/>
          </p:nvPr>
        </p:nvSpPr>
        <p:spPr/>
        <p:txBody>
          <a:bodyPr>
            <a:normAutofit/>
          </a:bodyPr>
          <a:lstStyle/>
          <a:p>
            <a:r>
              <a:rPr lang="en-US" sz="2000" dirty="0"/>
              <a:t>The Shakers’ revolutionary </a:t>
            </a:r>
            <a:r>
              <a:rPr lang="en-US" sz="2000" dirty="0" smtClean="0"/>
              <a:t>form of Christianity </a:t>
            </a:r>
            <a:r>
              <a:rPr lang="en-US" sz="2000" dirty="0"/>
              <a:t>shocked their contemporaries. </a:t>
            </a:r>
            <a:endParaRPr lang="en-US" sz="2000" dirty="0" smtClean="0"/>
          </a:p>
          <a:p>
            <a:endParaRPr lang="en-US" sz="2000" dirty="0" smtClean="0"/>
          </a:p>
          <a:p>
            <a:r>
              <a:rPr lang="en-US" sz="2000" dirty="0" smtClean="0"/>
              <a:t>They </a:t>
            </a:r>
            <a:r>
              <a:rPr lang="en-US" sz="2000" dirty="0"/>
              <a:t>challenged </a:t>
            </a:r>
            <a:r>
              <a:rPr lang="en-US" sz="2000" dirty="0" smtClean="0"/>
              <a:t>many mainstream aspects </a:t>
            </a:r>
            <a:r>
              <a:rPr lang="en-US" sz="2000" dirty="0"/>
              <a:t>of American society during their time. </a:t>
            </a:r>
            <a:endParaRPr lang="en-US" sz="2000" dirty="0" smtClean="0"/>
          </a:p>
          <a:p>
            <a:endParaRPr lang="en-US" sz="2000" dirty="0" smtClean="0"/>
          </a:p>
          <a:p>
            <a:r>
              <a:rPr lang="en-US" sz="2000" dirty="0" smtClean="0"/>
              <a:t>Shakers </a:t>
            </a:r>
            <a:r>
              <a:rPr lang="en-US" sz="2000" dirty="0"/>
              <a:t>believed in communal ownership, pacifism, dancing in worship, equality of the sexes, celibacy, and living simply. </a:t>
            </a:r>
            <a:endParaRPr lang="en-US" sz="2000" dirty="0" smtClean="0"/>
          </a:p>
          <a:p>
            <a:endParaRPr lang="en-US" sz="2000" dirty="0" smtClean="0"/>
          </a:p>
          <a:p>
            <a:r>
              <a:rPr lang="en-US" sz="2000" dirty="0"/>
              <a:t>T</a:t>
            </a:r>
            <a:r>
              <a:rPr lang="en-US" sz="2000" dirty="0" smtClean="0"/>
              <a:t>o </a:t>
            </a:r>
            <a:r>
              <a:rPr lang="en-US" sz="2000" dirty="0"/>
              <a:t>the Shakers</a:t>
            </a:r>
            <a:r>
              <a:rPr lang="en-US" sz="2000" dirty="0" smtClean="0"/>
              <a:t>, </a:t>
            </a:r>
            <a:r>
              <a:rPr lang="en-US" sz="2000" dirty="0"/>
              <a:t>dancing signified a communal, not individual, relationship with God, which was a powerful symbol of the Shaker cultural system.</a:t>
            </a:r>
          </a:p>
        </p:txBody>
      </p:sp>
    </p:spTree>
    <p:extLst>
      <p:ext uri="{BB962C8B-B14F-4D97-AF65-F5344CB8AC3E}">
        <p14:creationId xmlns:p14="http://schemas.microsoft.com/office/powerpoint/2010/main" val="338864998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hlinkClick r:id="rId2"/>
              </a:rPr>
              <a:t>Shaker Village of Pleasant Hill</a:t>
            </a:r>
            <a:r>
              <a:rPr lang="en-US" dirty="0" smtClean="0"/>
              <a:t/>
            </a:r>
            <a:br>
              <a:rPr lang="en-US" dirty="0" smtClean="0"/>
            </a:br>
            <a:r>
              <a:rPr lang="en-US" sz="1400" dirty="0" smtClean="0"/>
              <a:t>(A  4 minute video)</a:t>
            </a:r>
            <a:endParaRPr lang="en-US" sz="1400" dirty="0"/>
          </a:p>
        </p:txBody>
      </p:sp>
      <p:sp>
        <p:nvSpPr>
          <p:cNvPr id="3" name="Content Placeholder 2"/>
          <p:cNvSpPr>
            <a:spLocks noGrp="1"/>
          </p:cNvSpPr>
          <p:nvPr>
            <p:ph idx="1"/>
          </p:nvPr>
        </p:nvSpPr>
        <p:spPr/>
        <p:txBody>
          <a:bodyPr/>
          <a:lstStyle/>
          <a:p>
            <a:r>
              <a:rPr lang="en-US" dirty="0" smtClean="0"/>
              <a:t>The Shakers are an historical American phenomenon.</a:t>
            </a:r>
          </a:p>
          <a:p>
            <a:endParaRPr lang="en-US" dirty="0" smtClean="0"/>
          </a:p>
          <a:p>
            <a:r>
              <a:rPr lang="en-US" dirty="0" smtClean="0"/>
              <a:t>Their architecture and interiors are distinct and influential even today because of their connection to Shaker ideas and ways of life.  </a:t>
            </a:r>
          </a:p>
          <a:p>
            <a:endParaRPr lang="en-US" dirty="0"/>
          </a:p>
          <a:p>
            <a:r>
              <a:rPr lang="en-US" dirty="0" smtClean="0"/>
              <a:t>Their work is expressive and purposeful. </a:t>
            </a:r>
          </a:p>
          <a:p>
            <a:endParaRPr lang="en-US" dirty="0"/>
          </a:p>
        </p:txBody>
      </p:sp>
    </p:spTree>
    <p:extLst>
      <p:ext uri="{BB962C8B-B14F-4D97-AF65-F5344CB8AC3E}">
        <p14:creationId xmlns:p14="http://schemas.microsoft.com/office/powerpoint/2010/main" val="380624491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400" dirty="0" smtClean="0"/>
              <a:t>Shakers dancing, a purposeful element in their religious expression, 184</a:t>
            </a:r>
            <a:r>
              <a:rPr lang="en-US" dirty="0" smtClean="0"/>
              <a:t>0 </a:t>
            </a:r>
            <a:endParaRPr lang="en-US" dirty="0"/>
          </a:p>
        </p:txBody>
      </p:sp>
      <p:pic>
        <p:nvPicPr>
          <p:cNvPr id="6" name="Content Placeholder 5"/>
          <p:cNvPicPr>
            <a:picLocks noGrp="1" noChangeAspect="1"/>
          </p:cNvPicPr>
          <p:nvPr>
            <p:ph idx="1"/>
          </p:nvPr>
        </p:nvPicPr>
        <p:blipFill>
          <a:blip r:embed="rId2"/>
          <a:srcRect l="-1053" r="-1053"/>
          <a:stretch>
            <a:fillRect/>
          </a:stretch>
        </p:blipFill>
        <p:spPr/>
      </p:pic>
    </p:spTree>
    <p:extLst>
      <p:ext uri="{BB962C8B-B14F-4D97-AF65-F5344CB8AC3E}">
        <p14:creationId xmlns:p14="http://schemas.microsoft.com/office/powerpoint/2010/main" val="38604177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Shaker women at work</a:t>
            </a:r>
            <a:endParaRPr lang="en-US" dirty="0"/>
          </a:p>
        </p:txBody>
      </p:sp>
      <p:pic>
        <p:nvPicPr>
          <p:cNvPr id="4" name="Content Placeholder 3"/>
          <p:cNvPicPr>
            <a:picLocks noGrp="1" noChangeAspect="1"/>
          </p:cNvPicPr>
          <p:nvPr>
            <p:ph idx="1"/>
          </p:nvPr>
        </p:nvPicPr>
        <p:blipFill>
          <a:blip r:embed="rId2"/>
          <a:srcRect l="-2667" r="-2667"/>
          <a:stretch>
            <a:fillRect/>
          </a:stretch>
        </p:blipFill>
        <p:spPr/>
      </p:pic>
    </p:spTree>
    <p:extLst>
      <p:ext uri="{BB962C8B-B14F-4D97-AF65-F5344CB8AC3E}">
        <p14:creationId xmlns:p14="http://schemas.microsoft.com/office/powerpoint/2010/main" val="408762706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Shaker dining hall</a:t>
            </a:r>
            <a:endParaRPr lang="en-US" dirty="0"/>
          </a:p>
        </p:txBody>
      </p:sp>
      <p:pic>
        <p:nvPicPr>
          <p:cNvPr id="4" name="Content Placeholder 3"/>
          <p:cNvPicPr>
            <a:picLocks noGrp="1" noChangeAspect="1"/>
          </p:cNvPicPr>
          <p:nvPr>
            <p:ph idx="1"/>
          </p:nvPr>
        </p:nvPicPr>
        <p:blipFill>
          <a:blip r:embed="rId2"/>
          <a:srcRect t="-4996" b="-4996"/>
          <a:stretch>
            <a:fillRect/>
          </a:stretch>
        </p:blipFill>
        <p:spPr/>
      </p:pic>
    </p:spTree>
    <p:extLst>
      <p:ext uri="{BB962C8B-B14F-4D97-AF65-F5344CB8AC3E}">
        <p14:creationId xmlns:p14="http://schemas.microsoft.com/office/powerpoint/2010/main" val="159172136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a:t>The Enfield Shaker Museum</a:t>
            </a:r>
          </a:p>
        </p:txBody>
      </p:sp>
      <p:sp>
        <p:nvSpPr>
          <p:cNvPr id="3" name="Content Placeholder 2"/>
          <p:cNvSpPr>
            <a:spLocks noGrp="1"/>
          </p:cNvSpPr>
          <p:nvPr>
            <p:ph idx="1"/>
          </p:nvPr>
        </p:nvSpPr>
        <p:spPr/>
        <p:txBody>
          <a:bodyPr/>
          <a:lstStyle/>
          <a:p>
            <a:r>
              <a:rPr lang="en-US" sz="2000" dirty="0" smtClean="0"/>
              <a:t>Located </a:t>
            </a:r>
            <a:r>
              <a:rPr lang="en-US" sz="2000" dirty="0"/>
              <a:t>in a valley between Mt. Assurance and </a:t>
            </a:r>
            <a:r>
              <a:rPr lang="en-US" sz="2000" dirty="0" err="1"/>
              <a:t>Mascoma</a:t>
            </a:r>
            <a:r>
              <a:rPr lang="en-US" sz="2000" dirty="0"/>
              <a:t> Lake, in Enfield, New Hampshire, the Enfield Shaker site has </a:t>
            </a:r>
            <a:r>
              <a:rPr lang="en-US" sz="2000" dirty="0" smtClean="0"/>
              <a:t>been here for </a:t>
            </a:r>
            <a:r>
              <a:rPr lang="en-US" sz="2000" dirty="0"/>
              <a:t>over 200 years. </a:t>
            </a:r>
            <a:endParaRPr lang="en-US" sz="2000" dirty="0" smtClean="0"/>
          </a:p>
          <a:p>
            <a:endParaRPr lang="en-US" sz="2000" dirty="0" smtClean="0"/>
          </a:p>
          <a:p>
            <a:r>
              <a:rPr lang="en-US" sz="2000" dirty="0" smtClean="0"/>
              <a:t>At </a:t>
            </a:r>
            <a:r>
              <a:rPr lang="en-US" sz="2000" dirty="0"/>
              <a:t>its peak in the mid 19th century, the community was home to three “Families” of Shakers. </a:t>
            </a:r>
            <a:endParaRPr lang="en-US" sz="2000" dirty="0" smtClean="0"/>
          </a:p>
          <a:p>
            <a:endParaRPr lang="en-US" sz="2000" dirty="0" smtClean="0"/>
          </a:p>
          <a:p>
            <a:r>
              <a:rPr lang="en-US" sz="2000" dirty="0" smtClean="0"/>
              <a:t>They </a:t>
            </a:r>
            <a:r>
              <a:rPr lang="en-US" sz="2000" dirty="0"/>
              <a:t>practiced equality of the sexes and races, celibacy, pacifism and communal ownership of property. </a:t>
            </a:r>
            <a:endParaRPr lang="en-US" sz="2000" dirty="0" smtClean="0"/>
          </a:p>
          <a:p>
            <a:endParaRPr lang="en-US" sz="2000" dirty="0" smtClean="0"/>
          </a:p>
          <a:p>
            <a:r>
              <a:rPr lang="en-US" sz="2000" dirty="0" smtClean="0"/>
              <a:t>Shakers </a:t>
            </a:r>
            <a:r>
              <a:rPr lang="en-US" sz="2000" dirty="0"/>
              <a:t>farmed over 3,000 acres of land, educated children in model schools and worshipped in the “Shaker Way.”	</a:t>
            </a:r>
          </a:p>
          <a:p>
            <a:endParaRPr lang="en-US" dirty="0"/>
          </a:p>
        </p:txBody>
      </p:sp>
    </p:spTree>
    <p:extLst>
      <p:ext uri="{BB962C8B-B14F-4D97-AF65-F5344CB8AC3E}">
        <p14:creationId xmlns:p14="http://schemas.microsoft.com/office/powerpoint/2010/main" val="333206781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2000" dirty="0">
                <a:latin typeface="Arial"/>
                <a:cs typeface="Arial"/>
              </a:rPr>
              <a:t>In 1841, the Great Stone </a:t>
            </a:r>
            <a:r>
              <a:rPr lang="en-US" sz="2000" dirty="0" smtClean="0">
                <a:latin typeface="Arial"/>
                <a:cs typeface="Arial"/>
              </a:rPr>
              <a:t>Dwelling House </a:t>
            </a:r>
            <a:r>
              <a:rPr lang="en-US" sz="2000" dirty="0">
                <a:latin typeface="Arial"/>
                <a:cs typeface="Arial"/>
              </a:rPr>
              <a:t>was the largest building built north of Boston. The Great Stone Dwelling </a:t>
            </a:r>
            <a:r>
              <a:rPr lang="en-US" sz="2000" dirty="0" smtClean="0">
                <a:latin typeface="Arial"/>
                <a:cs typeface="Arial"/>
              </a:rPr>
              <a:t>is </a:t>
            </a:r>
            <a:r>
              <a:rPr lang="en-US" sz="2000" dirty="0">
                <a:latin typeface="Arial"/>
                <a:cs typeface="Arial"/>
              </a:rPr>
              <a:t>original shaker architecture and design </a:t>
            </a:r>
          </a:p>
        </p:txBody>
      </p:sp>
      <p:pic>
        <p:nvPicPr>
          <p:cNvPr id="4" name="Content Placeholder 3"/>
          <p:cNvPicPr>
            <a:picLocks noGrp="1" noChangeAspect="1"/>
          </p:cNvPicPr>
          <p:nvPr>
            <p:ph idx="1"/>
          </p:nvPr>
        </p:nvPicPr>
        <p:blipFill>
          <a:blip r:embed="rId2"/>
          <a:srcRect l="-18641" r="-18641"/>
          <a:stretch>
            <a:fillRect/>
          </a:stretch>
        </p:blipFill>
        <p:spPr/>
      </p:pic>
    </p:spTree>
    <p:extLst>
      <p:ext uri="{BB962C8B-B14F-4D97-AF65-F5344CB8AC3E}">
        <p14:creationId xmlns:p14="http://schemas.microsoft.com/office/powerpoint/2010/main" val="72314770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Great Stone Dwelling</a:t>
            </a:r>
          </a:p>
        </p:txBody>
      </p:sp>
      <p:sp>
        <p:nvSpPr>
          <p:cNvPr id="3" name="Content Placeholder 2"/>
          <p:cNvSpPr>
            <a:spLocks noGrp="1"/>
          </p:cNvSpPr>
          <p:nvPr>
            <p:ph idx="1"/>
          </p:nvPr>
        </p:nvSpPr>
        <p:spPr/>
        <p:txBody>
          <a:bodyPr/>
          <a:lstStyle/>
          <a:p>
            <a:r>
              <a:rPr lang="en-US" sz="2000" dirty="0"/>
              <a:t>The Great Stone Dwelling, completed in 1841, was the Church family's primary residence and the greatest architectural achievement of the Enfield Shakers</a:t>
            </a:r>
            <a:r>
              <a:rPr lang="en-US" sz="2000" dirty="0" smtClean="0"/>
              <a:t>.</a:t>
            </a:r>
          </a:p>
          <a:p>
            <a:endParaRPr lang="en-US" sz="2000" dirty="0"/>
          </a:p>
          <a:p>
            <a:r>
              <a:rPr lang="en-US" sz="2000" dirty="0" smtClean="0"/>
              <a:t>Its </a:t>
            </a:r>
            <a:r>
              <a:rPr lang="en-US" sz="2000" dirty="0"/>
              <a:t>presence was imposing, as seen in this historic photo taken from the Stone Mill Building.</a:t>
            </a:r>
            <a:r>
              <a:rPr lang="en-US" dirty="0"/>
              <a:t>	</a:t>
            </a:r>
          </a:p>
          <a:p>
            <a:endParaRPr lang="en-US" dirty="0"/>
          </a:p>
        </p:txBody>
      </p:sp>
      <p:pic>
        <p:nvPicPr>
          <p:cNvPr id="4" name="Picture 3"/>
          <p:cNvPicPr>
            <a:picLocks noChangeAspect="1"/>
          </p:cNvPicPr>
          <p:nvPr/>
        </p:nvPicPr>
        <p:blipFill>
          <a:blip r:embed="rId2"/>
          <a:stretch>
            <a:fillRect/>
          </a:stretch>
        </p:blipFill>
        <p:spPr>
          <a:xfrm>
            <a:off x="838200" y="3733800"/>
            <a:ext cx="3810000" cy="2865372"/>
          </a:xfrm>
          <a:prstGeom prst="rect">
            <a:avLst/>
          </a:prstGeom>
        </p:spPr>
      </p:pic>
    </p:spTree>
    <p:extLst>
      <p:ext uri="{BB962C8B-B14F-4D97-AF65-F5344CB8AC3E}">
        <p14:creationId xmlns:p14="http://schemas.microsoft.com/office/powerpoint/2010/main" val="71011257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a:xfrm>
            <a:off x="457200" y="274638"/>
            <a:ext cx="2743200" cy="5135562"/>
          </a:xfrm>
        </p:spPr>
        <p:txBody>
          <a:bodyPr>
            <a:normAutofit/>
          </a:bodyPr>
          <a:lstStyle/>
          <a:p>
            <a:pPr algn="l" eaLnBrk="1" hangingPunct="1"/>
            <a:r>
              <a:rPr lang="en-US" sz="2800" dirty="0" smtClean="0"/>
              <a:t>Shaker buildings:</a:t>
            </a:r>
            <a:br>
              <a:rPr lang="en-US" sz="2800" dirty="0" smtClean="0"/>
            </a:br>
            <a:r>
              <a:rPr lang="en-US" sz="2800" dirty="0"/>
              <a:t/>
            </a:r>
            <a:br>
              <a:rPr lang="en-US" sz="2800" dirty="0"/>
            </a:br>
            <a:r>
              <a:rPr lang="en-US" sz="2800" dirty="0" smtClean="0"/>
              <a:t/>
            </a:r>
            <a:br>
              <a:rPr lang="en-US" sz="2800" dirty="0" smtClean="0"/>
            </a:br>
            <a:r>
              <a:rPr lang="en-US" sz="2800" dirty="0"/>
              <a:t/>
            </a:r>
            <a:br>
              <a:rPr lang="en-US" sz="2800" dirty="0"/>
            </a:br>
            <a:r>
              <a:rPr lang="en-US" sz="2800" dirty="0" smtClean="0"/>
              <a:t/>
            </a:r>
            <a:br>
              <a:rPr lang="en-US" sz="2800" dirty="0" smtClean="0"/>
            </a:br>
            <a:r>
              <a:rPr lang="en-US" sz="2800" dirty="0" smtClean="0"/>
              <a:t/>
            </a:r>
            <a:br>
              <a:rPr lang="en-US" sz="2800" dirty="0" smtClean="0"/>
            </a:br>
            <a:r>
              <a:rPr lang="en-US" sz="2800" dirty="0" smtClean="0"/>
              <a:t>Their architecture</a:t>
            </a:r>
            <a:br>
              <a:rPr lang="en-US" sz="2800" dirty="0" smtClean="0"/>
            </a:br>
            <a:r>
              <a:rPr lang="en-US" sz="2800" dirty="0" smtClean="0"/>
              <a:t>expressed their ideas</a:t>
            </a:r>
          </a:p>
        </p:txBody>
      </p:sp>
      <p:pic>
        <p:nvPicPr>
          <p:cNvPr id="4100" name="Picture 8" descr="D2_Untitled_004 copy"/>
          <p:cNvPicPr>
            <a:picLocks noGrp="1" noChangeAspect="1" noChangeArrowheads="1"/>
          </p:cNvPicPr>
          <p:nvPr>
            <p:ph idx="1"/>
          </p:nvPr>
        </p:nvPicPr>
        <p:blipFill>
          <a:blip r:embed="rId2" cstate="print"/>
          <a:srcRect t="7571" b="7571"/>
          <a:stretch>
            <a:fillRect/>
          </a:stretch>
        </p:blipFill>
        <p:spPr>
          <a:xfrm>
            <a:off x="3394335" y="3505200"/>
            <a:ext cx="5063865" cy="2784931"/>
          </a:xfrm>
          <a:noFill/>
        </p:spPr>
      </p:pic>
      <p:pic>
        <p:nvPicPr>
          <p:cNvPr id="4099" name="Picture 4"/>
          <p:cNvPicPr>
            <a:picLocks noChangeAspect="1" noChangeArrowheads="1"/>
          </p:cNvPicPr>
          <p:nvPr/>
        </p:nvPicPr>
        <p:blipFill>
          <a:blip r:embed="rId3" cstate="print"/>
          <a:srcRect/>
          <a:stretch>
            <a:fillRect/>
          </a:stretch>
        </p:blipFill>
        <p:spPr bwMode="auto">
          <a:xfrm>
            <a:off x="4343400" y="152400"/>
            <a:ext cx="4114800" cy="3068757"/>
          </a:xfrm>
          <a:prstGeom prst="rect">
            <a:avLst/>
          </a:prstGeom>
          <a:noFill/>
          <a:ln w="9525">
            <a:noFill/>
            <a:miter lim="800000"/>
            <a:headEnd/>
            <a:tailEnd/>
          </a:ln>
        </p:spPr>
      </p:pic>
    </p:spTree>
    <p:extLst>
      <p:ext uri="{BB962C8B-B14F-4D97-AF65-F5344CB8AC3E}">
        <p14:creationId xmlns:p14="http://schemas.microsoft.com/office/powerpoint/2010/main" val="2700880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2000" dirty="0">
                <a:latin typeface="Arial"/>
                <a:cs typeface="Arial"/>
              </a:rPr>
              <a:t>The </a:t>
            </a:r>
            <a:r>
              <a:rPr lang="en-US" sz="2000" dirty="0" smtClean="0">
                <a:latin typeface="Arial"/>
                <a:cs typeface="Arial"/>
              </a:rPr>
              <a:t>Hancock Shaker Village, </a:t>
            </a:r>
            <a:r>
              <a:rPr lang="en-US" sz="2000" dirty="0" smtClean="0"/>
              <a:t>Hancock</a:t>
            </a:r>
            <a:r>
              <a:rPr lang="en-US" sz="2000" dirty="0"/>
              <a:t>, </a:t>
            </a:r>
            <a:r>
              <a:rPr lang="en-US" sz="2000" dirty="0" smtClean="0"/>
              <a:t>Massachusetts, </a:t>
            </a:r>
            <a:r>
              <a:rPr lang="en-US" sz="2000" dirty="0" smtClean="0">
                <a:latin typeface="Arial"/>
                <a:cs typeface="Arial"/>
              </a:rPr>
              <a:t>was </a:t>
            </a:r>
            <a:r>
              <a:rPr lang="en-US" sz="2000" dirty="0">
                <a:latin typeface="Arial"/>
                <a:cs typeface="Arial"/>
              </a:rPr>
              <a:t>started in </a:t>
            </a:r>
            <a:r>
              <a:rPr lang="en-US" sz="2000" dirty="0" smtClean="0">
                <a:latin typeface="Arial"/>
                <a:cs typeface="Arial"/>
              </a:rPr>
              <a:t>1783.</a:t>
            </a:r>
            <a:br>
              <a:rPr lang="en-US" sz="2000" dirty="0" smtClean="0">
                <a:latin typeface="Arial"/>
                <a:cs typeface="Arial"/>
              </a:rPr>
            </a:br>
            <a:r>
              <a:rPr lang="en-US" sz="2000" dirty="0" smtClean="0">
                <a:latin typeface="Arial"/>
                <a:cs typeface="Arial"/>
              </a:rPr>
              <a:t> </a:t>
            </a:r>
            <a:r>
              <a:rPr lang="en-US" sz="2000" dirty="0">
                <a:latin typeface="Arial"/>
                <a:cs typeface="Arial"/>
              </a:rPr>
              <a:t>One of the most notable buildings is the “Round Stone Barn”, built in 1826. </a:t>
            </a:r>
          </a:p>
        </p:txBody>
      </p:sp>
      <p:pic>
        <p:nvPicPr>
          <p:cNvPr id="4" name="Content Placeholder 3"/>
          <p:cNvPicPr>
            <a:picLocks noGrp="1" noChangeAspect="1"/>
          </p:cNvPicPr>
          <p:nvPr>
            <p:ph idx="1"/>
          </p:nvPr>
        </p:nvPicPr>
        <p:blipFill>
          <a:blip r:embed="rId2"/>
          <a:srcRect l="-34246" r="-34246"/>
          <a:stretch>
            <a:fillRect/>
          </a:stretch>
        </p:blipFill>
        <p:spPr/>
      </p:pic>
    </p:spTree>
    <p:extLst>
      <p:ext uri="{BB962C8B-B14F-4D97-AF65-F5344CB8AC3E}">
        <p14:creationId xmlns:p14="http://schemas.microsoft.com/office/powerpoint/2010/main" val="95293249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dirty="0" smtClean="0"/>
              <a:t>Shaker brick dormitory building, 1830</a:t>
            </a:r>
            <a:br>
              <a:rPr lang="en-US" sz="2800" dirty="0" smtClean="0"/>
            </a:br>
            <a:r>
              <a:rPr lang="en-US" sz="2000" dirty="0" smtClean="0"/>
              <a:t>Hancock Shaker Village, Hancock, Massachusetts</a:t>
            </a:r>
            <a:endParaRPr lang="en-US" sz="2000" dirty="0"/>
          </a:p>
        </p:txBody>
      </p:sp>
      <p:pic>
        <p:nvPicPr>
          <p:cNvPr id="4" name="Content Placeholder 3"/>
          <p:cNvPicPr>
            <a:picLocks noGrp="1" noChangeAspect="1"/>
          </p:cNvPicPr>
          <p:nvPr>
            <p:ph idx="1"/>
          </p:nvPr>
        </p:nvPicPr>
        <p:blipFill>
          <a:blip r:embed="rId2"/>
          <a:srcRect l="-69193" r="-69193"/>
          <a:stretch>
            <a:fillRect/>
          </a:stretch>
        </p:blipFill>
        <p:spPr/>
      </p:pic>
    </p:spTree>
    <p:extLst>
      <p:ext uri="{BB962C8B-B14F-4D97-AF65-F5344CB8AC3E}">
        <p14:creationId xmlns:p14="http://schemas.microsoft.com/office/powerpoint/2010/main" val="179705379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a:xfrm>
            <a:off x="457200" y="990600"/>
            <a:ext cx="1981200" cy="1676400"/>
          </a:xfrm>
        </p:spPr>
        <p:txBody>
          <a:bodyPr>
            <a:normAutofit fontScale="90000"/>
          </a:bodyPr>
          <a:lstStyle/>
          <a:p>
            <a:pPr eaLnBrk="1" hangingPunct="1"/>
            <a:r>
              <a:rPr lang="en-US" sz="2800" smtClean="0"/>
              <a:t>Shaker interior with double stairs</a:t>
            </a:r>
          </a:p>
        </p:txBody>
      </p:sp>
      <p:pic>
        <p:nvPicPr>
          <p:cNvPr id="5123" name="Picture 4" descr="dual"/>
          <p:cNvPicPr>
            <a:picLocks noGrp="1" noChangeAspect="1" noChangeArrowheads="1"/>
          </p:cNvPicPr>
          <p:nvPr>
            <p:ph idx="1"/>
          </p:nvPr>
        </p:nvPicPr>
        <p:blipFill>
          <a:blip r:embed="rId2" cstate="print"/>
          <a:srcRect/>
          <a:stretch>
            <a:fillRect/>
          </a:stretch>
        </p:blipFill>
        <p:spPr>
          <a:xfrm>
            <a:off x="3124200" y="838200"/>
            <a:ext cx="5486400" cy="5776913"/>
          </a:xfrm>
          <a:noFill/>
        </p:spPr>
      </p:pic>
      <p:pic>
        <p:nvPicPr>
          <p:cNvPr id="5124" name="Picture 4"/>
          <p:cNvPicPr>
            <a:picLocks noChangeAspect="1" noChangeArrowheads="1"/>
          </p:cNvPicPr>
          <p:nvPr/>
        </p:nvPicPr>
        <p:blipFill>
          <a:blip r:embed="rId3" cstate="print"/>
          <a:srcRect/>
          <a:stretch>
            <a:fillRect/>
          </a:stretch>
        </p:blipFill>
        <p:spPr bwMode="auto">
          <a:xfrm>
            <a:off x="457200" y="3200400"/>
            <a:ext cx="2209800" cy="3370263"/>
          </a:xfrm>
          <a:prstGeom prst="rect">
            <a:avLst/>
          </a:prstGeom>
          <a:noFill/>
          <a:ln w="9525">
            <a:noFill/>
            <a:miter lim="800000"/>
            <a:headEnd/>
            <a:tailEnd/>
          </a:ln>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5"/>
          <p:cNvSpPr>
            <a:spLocks noGrp="1" noChangeArrowheads="1"/>
          </p:cNvSpPr>
          <p:nvPr>
            <p:ph type="title"/>
          </p:nvPr>
        </p:nvSpPr>
        <p:spPr/>
        <p:txBody>
          <a:bodyPr/>
          <a:lstStyle/>
          <a:p>
            <a:pPr eaLnBrk="1" hangingPunct="1"/>
            <a:endParaRPr lang="en-US" smtClean="0"/>
          </a:p>
        </p:txBody>
      </p:sp>
      <p:pic>
        <p:nvPicPr>
          <p:cNvPr id="6147" name="Picture 4" descr="handrail"/>
          <p:cNvPicPr>
            <a:picLocks noGrp="1" noChangeAspect="1" noChangeArrowheads="1"/>
          </p:cNvPicPr>
          <p:nvPr>
            <p:ph idx="1"/>
          </p:nvPr>
        </p:nvPicPr>
        <p:blipFill>
          <a:blip r:embed="rId2" cstate="print"/>
          <a:srcRect/>
          <a:stretch>
            <a:fillRect/>
          </a:stretch>
        </p:blipFill>
        <p:spPr>
          <a:xfrm>
            <a:off x="457200" y="152400"/>
            <a:ext cx="8610600" cy="6651625"/>
          </a:xfrm>
          <a:noFill/>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a:lstStyle/>
          <a:p>
            <a:pPr eaLnBrk="1" hangingPunct="1"/>
            <a:r>
              <a:rPr lang="en-US" smtClean="0"/>
              <a:t>Shakers </a:t>
            </a:r>
          </a:p>
        </p:txBody>
      </p:sp>
      <p:sp>
        <p:nvSpPr>
          <p:cNvPr id="7171" name="Rectangle 3"/>
          <p:cNvSpPr>
            <a:spLocks noGrp="1" noChangeArrowheads="1"/>
          </p:cNvSpPr>
          <p:nvPr>
            <p:ph idx="1"/>
          </p:nvPr>
        </p:nvSpPr>
        <p:spPr/>
        <p:txBody>
          <a:bodyPr/>
          <a:lstStyle/>
          <a:p>
            <a:pPr eaLnBrk="1" hangingPunct="1"/>
            <a:r>
              <a:rPr lang="en-US" dirty="0" smtClean="0"/>
              <a:t>Furniture was made by hand </a:t>
            </a:r>
          </a:p>
          <a:p>
            <a:pPr eaLnBrk="1" hangingPunct="1"/>
            <a:r>
              <a:rPr lang="en-US" dirty="0" smtClean="0"/>
              <a:t>Items were well crafted, simple and with out anything superfluous</a:t>
            </a:r>
          </a:p>
          <a:p>
            <a:pPr eaLnBrk="1" hangingPunct="1"/>
            <a:endParaRPr lang="en-US" dirty="0" smtClean="0"/>
          </a:p>
          <a:p>
            <a:pPr eaLnBrk="1" hangingPunct="1"/>
            <a:r>
              <a:rPr lang="en-US" dirty="0" smtClean="0"/>
              <a:t>They were open to technical innovations</a:t>
            </a:r>
          </a:p>
          <a:p>
            <a:pPr eaLnBrk="1" hangingPunct="1"/>
            <a:endParaRPr lang="en-US" dirty="0" smtClean="0"/>
          </a:p>
          <a:p>
            <a:pPr eaLnBrk="1" hangingPunct="1"/>
            <a:r>
              <a:rPr lang="en-US" dirty="0" smtClean="0"/>
              <a:t> Inventions attributed to the Shakers include</a:t>
            </a:r>
          </a:p>
          <a:p>
            <a:pPr lvl="1" eaLnBrk="1" hangingPunct="1"/>
            <a:r>
              <a:rPr lang="en-US" dirty="0" smtClean="0"/>
              <a:t>Circular saw		Scale with sliding weights</a:t>
            </a:r>
          </a:p>
          <a:p>
            <a:pPr lvl="1" eaLnBrk="1" hangingPunct="1"/>
            <a:r>
              <a:rPr lang="en-US" dirty="0" smtClean="0"/>
              <a:t>Clothes pins		Basket weaving machine</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0" y="914400"/>
            <a:ext cx="5410200" cy="838200"/>
          </a:xfrm>
        </p:spPr>
        <p:txBody>
          <a:bodyPr>
            <a:normAutofit fontScale="90000"/>
          </a:bodyPr>
          <a:lstStyle/>
          <a:p>
            <a:pPr algn="ctr" eaLnBrk="1" hangingPunct="1"/>
            <a:r>
              <a:rPr lang="en-US" sz="2800" smtClean="0"/>
              <a:t>Examples of Shaker interiors /furniture</a:t>
            </a:r>
          </a:p>
        </p:txBody>
      </p:sp>
      <p:pic>
        <p:nvPicPr>
          <p:cNvPr id="8195" name="Picture 6" descr="Shaker Interior"/>
          <p:cNvPicPr>
            <a:picLocks noGrp="1" noChangeAspect="1" noChangeArrowheads="1"/>
          </p:cNvPicPr>
          <p:nvPr>
            <p:ph sz="half" idx="1"/>
          </p:nvPr>
        </p:nvPicPr>
        <p:blipFill>
          <a:blip r:embed="rId2" cstate="print"/>
          <a:srcRect/>
          <a:stretch>
            <a:fillRect/>
          </a:stretch>
        </p:blipFill>
        <p:spPr>
          <a:xfrm>
            <a:off x="5029200" y="26988"/>
            <a:ext cx="3962400" cy="3365500"/>
          </a:xfrm>
          <a:noFill/>
        </p:spPr>
      </p:pic>
      <p:pic>
        <p:nvPicPr>
          <p:cNvPr id="8197" name="Picture 4" descr="bedrrom"/>
          <p:cNvPicPr>
            <a:picLocks noGrp="1" noChangeAspect="1" noChangeArrowheads="1"/>
          </p:cNvPicPr>
          <p:nvPr>
            <p:ph sz="half" idx="2"/>
          </p:nvPr>
        </p:nvPicPr>
        <p:blipFill>
          <a:blip r:embed="rId3" cstate="print"/>
          <a:srcRect/>
          <a:stretch>
            <a:fillRect/>
          </a:stretch>
        </p:blipFill>
        <p:spPr>
          <a:xfrm>
            <a:off x="152400" y="3276600"/>
            <a:ext cx="4438650" cy="3429000"/>
          </a:xfrm>
          <a:noFill/>
        </p:spPr>
      </p:pic>
      <p:pic>
        <p:nvPicPr>
          <p:cNvPr id="8196" name="Picture 4"/>
          <p:cNvPicPr>
            <a:picLocks noChangeAspect="1" noChangeArrowheads="1"/>
          </p:cNvPicPr>
          <p:nvPr/>
        </p:nvPicPr>
        <p:blipFill>
          <a:blip r:embed="rId4" cstate="print"/>
          <a:srcRect/>
          <a:stretch>
            <a:fillRect/>
          </a:stretch>
        </p:blipFill>
        <p:spPr bwMode="auto">
          <a:xfrm>
            <a:off x="4648200" y="3429000"/>
            <a:ext cx="4368800" cy="3276600"/>
          </a:xfrm>
          <a:prstGeom prst="rect">
            <a:avLst/>
          </a:prstGeom>
          <a:noFill/>
          <a:ln w="9525">
            <a:noFill/>
            <a:miter lim="800000"/>
            <a:headEnd/>
            <a:tailEnd/>
          </a:ln>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381000" y="457200"/>
            <a:ext cx="8229600" cy="1143000"/>
          </a:xfrm>
        </p:spPr>
        <p:txBody>
          <a:bodyPr/>
          <a:lstStyle/>
          <a:p>
            <a:pPr eaLnBrk="1" hangingPunct="1"/>
            <a:r>
              <a:rPr lang="en-US" smtClean="0"/>
              <a:t>Shaker Boxes  </a:t>
            </a:r>
          </a:p>
        </p:txBody>
      </p:sp>
      <p:sp>
        <p:nvSpPr>
          <p:cNvPr id="9219" name="Rectangle 3"/>
          <p:cNvSpPr>
            <a:spLocks noGrp="1" noChangeArrowheads="1"/>
          </p:cNvSpPr>
          <p:nvPr>
            <p:ph idx="1"/>
          </p:nvPr>
        </p:nvSpPr>
        <p:spPr>
          <a:xfrm>
            <a:off x="381000" y="1524000"/>
            <a:ext cx="8229600" cy="4389438"/>
          </a:xfrm>
        </p:spPr>
        <p:txBody>
          <a:bodyPr/>
          <a:lstStyle/>
          <a:p>
            <a:pPr eaLnBrk="1" hangingPunct="1"/>
            <a:r>
              <a:rPr lang="en-US" smtClean="0"/>
              <a:t>Used to hold a variety of household goods</a:t>
            </a:r>
          </a:p>
          <a:p>
            <a:pPr eaLnBrk="1" hangingPunct="1"/>
            <a:r>
              <a:rPr lang="en-US" smtClean="0"/>
              <a:t>Dove-tailed sides prevent wood from warping under wet conditions and copper nails used rather than iron to prevent rusting</a:t>
            </a:r>
          </a:p>
          <a:p>
            <a:pPr eaLnBrk="1" hangingPunct="1"/>
            <a:r>
              <a:rPr lang="en-US" smtClean="0"/>
              <a:t>Are a symbol of their craftsman ship</a:t>
            </a:r>
          </a:p>
        </p:txBody>
      </p:sp>
      <p:pic>
        <p:nvPicPr>
          <p:cNvPr id="9220" name="Picture 4"/>
          <p:cNvPicPr>
            <a:picLocks noChangeAspect="1" noChangeArrowheads="1"/>
          </p:cNvPicPr>
          <p:nvPr/>
        </p:nvPicPr>
        <p:blipFill>
          <a:blip r:embed="rId2" cstate="print"/>
          <a:srcRect/>
          <a:stretch>
            <a:fillRect/>
          </a:stretch>
        </p:blipFill>
        <p:spPr bwMode="auto">
          <a:xfrm>
            <a:off x="4648200" y="3722688"/>
            <a:ext cx="4343400" cy="2962275"/>
          </a:xfrm>
          <a:prstGeom prst="rect">
            <a:avLst/>
          </a:prstGeom>
          <a:noFill/>
          <a:ln w="9525">
            <a:noFill/>
            <a:miter lim="800000"/>
            <a:headEnd/>
            <a:tailEnd/>
          </a:ln>
        </p:spPr>
      </p:pic>
      <p:pic>
        <p:nvPicPr>
          <p:cNvPr id="9221" name="Picture 5"/>
          <p:cNvPicPr>
            <a:picLocks noChangeAspect="1" noChangeArrowheads="1"/>
          </p:cNvPicPr>
          <p:nvPr/>
        </p:nvPicPr>
        <p:blipFill>
          <a:blip r:embed="rId3" cstate="print"/>
          <a:srcRect/>
          <a:stretch>
            <a:fillRect/>
          </a:stretch>
        </p:blipFill>
        <p:spPr bwMode="auto">
          <a:xfrm>
            <a:off x="1752600" y="4114800"/>
            <a:ext cx="2819400" cy="2536825"/>
          </a:xfrm>
          <a:prstGeom prst="rect">
            <a:avLst/>
          </a:prstGeom>
          <a:noFill/>
          <a:ln w="9525">
            <a:noFill/>
            <a:miter lim="800000"/>
            <a:headEnd/>
            <a:tailEnd/>
          </a:ln>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4" descr="builtin"/>
          <p:cNvPicPr>
            <a:picLocks noGrp="1" noChangeAspect="1" noChangeArrowheads="1"/>
          </p:cNvPicPr>
          <p:nvPr>
            <p:ph idx="1"/>
          </p:nvPr>
        </p:nvPicPr>
        <p:blipFill>
          <a:blip r:embed="rId2" cstate="print"/>
          <a:srcRect/>
          <a:stretch>
            <a:fillRect/>
          </a:stretch>
        </p:blipFill>
        <p:spPr>
          <a:xfrm>
            <a:off x="2438400" y="0"/>
            <a:ext cx="5322888" cy="6858000"/>
          </a:xfrm>
          <a:noFill/>
        </p:spPr>
      </p:pic>
      <p:sp>
        <p:nvSpPr>
          <p:cNvPr id="10243" name="Text Box 7"/>
          <p:cNvSpPr txBox="1">
            <a:spLocks noChangeArrowheads="1"/>
          </p:cNvSpPr>
          <p:nvPr/>
        </p:nvSpPr>
        <p:spPr bwMode="auto">
          <a:xfrm>
            <a:off x="228600" y="1106488"/>
            <a:ext cx="1905000" cy="4708525"/>
          </a:xfrm>
          <a:prstGeom prst="rect">
            <a:avLst/>
          </a:prstGeom>
          <a:noFill/>
          <a:ln w="9525">
            <a:noFill/>
            <a:miter lim="800000"/>
            <a:headEnd/>
            <a:tailEnd/>
          </a:ln>
        </p:spPr>
        <p:txBody>
          <a:bodyPr>
            <a:spAutoFit/>
          </a:bodyPr>
          <a:lstStyle/>
          <a:p>
            <a:pPr>
              <a:spcBef>
                <a:spcPct val="50000"/>
              </a:spcBef>
            </a:pPr>
            <a:r>
              <a:rPr lang="en-US" sz="2400"/>
              <a:t>Built-ins</a:t>
            </a:r>
          </a:p>
          <a:p>
            <a:pPr>
              <a:spcBef>
                <a:spcPct val="50000"/>
              </a:spcBef>
            </a:pPr>
            <a:r>
              <a:rPr lang="en-US" sz="2400"/>
              <a:t>Varied Size Drawers</a:t>
            </a:r>
          </a:p>
          <a:p>
            <a:pPr>
              <a:spcBef>
                <a:spcPct val="50000"/>
              </a:spcBef>
            </a:pPr>
            <a:r>
              <a:rPr lang="en-US" sz="2400"/>
              <a:t>Efficiency of Storage</a:t>
            </a:r>
          </a:p>
          <a:p>
            <a:pPr>
              <a:spcBef>
                <a:spcPct val="50000"/>
              </a:spcBef>
            </a:pPr>
            <a:r>
              <a:rPr lang="en-US" sz="2400"/>
              <a:t>Big items in large drawers, small items in small drawers</a:t>
            </a: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title"/>
          </p:nvPr>
        </p:nvSpPr>
        <p:spPr>
          <a:xfrm>
            <a:off x="0" y="914400"/>
            <a:ext cx="4038600" cy="1143000"/>
          </a:xfrm>
        </p:spPr>
        <p:txBody>
          <a:bodyPr/>
          <a:lstStyle/>
          <a:p>
            <a:pPr algn="ctr" eaLnBrk="1" hangingPunct="1"/>
            <a:r>
              <a:rPr lang="en-US" smtClean="0"/>
              <a:t>Shaker Chairs</a:t>
            </a:r>
          </a:p>
        </p:txBody>
      </p:sp>
      <p:sp>
        <p:nvSpPr>
          <p:cNvPr id="11267" name="Rectangle 3"/>
          <p:cNvSpPr>
            <a:spLocks noGrp="1" noChangeArrowheads="1"/>
          </p:cNvSpPr>
          <p:nvPr>
            <p:ph type="body" sz="half" idx="1"/>
          </p:nvPr>
        </p:nvSpPr>
        <p:spPr>
          <a:xfrm>
            <a:off x="0" y="2332038"/>
            <a:ext cx="3581400" cy="4525962"/>
          </a:xfrm>
        </p:spPr>
        <p:txBody>
          <a:bodyPr/>
          <a:lstStyle/>
          <a:p>
            <a:pPr eaLnBrk="1" hangingPunct="1">
              <a:lnSpc>
                <a:spcPct val="90000"/>
              </a:lnSpc>
            </a:pPr>
            <a:r>
              <a:rPr lang="en-US" sz="2800" smtClean="0"/>
              <a:t>Different sizes as they were designed for a specific individual within the community</a:t>
            </a:r>
          </a:p>
          <a:p>
            <a:pPr eaLnBrk="1" hangingPunct="1">
              <a:lnSpc>
                <a:spcPct val="90000"/>
              </a:lnSpc>
            </a:pPr>
            <a:r>
              <a:rPr lang="en-US" sz="2800" smtClean="0"/>
              <a:t>Hung on wall to make cleaning easier and quicker—more practical</a:t>
            </a:r>
          </a:p>
        </p:txBody>
      </p:sp>
      <p:pic>
        <p:nvPicPr>
          <p:cNvPr id="11268" name="Picture 4" descr="wall"/>
          <p:cNvPicPr>
            <a:picLocks noGrp="1" noChangeAspect="1" noChangeArrowheads="1"/>
          </p:cNvPicPr>
          <p:nvPr>
            <p:ph sz="half" idx="2"/>
          </p:nvPr>
        </p:nvPicPr>
        <p:blipFill>
          <a:blip r:embed="rId2" cstate="print"/>
          <a:srcRect/>
          <a:stretch>
            <a:fillRect/>
          </a:stretch>
        </p:blipFill>
        <p:spPr>
          <a:xfrm>
            <a:off x="4572000" y="914400"/>
            <a:ext cx="3749675" cy="4800600"/>
          </a:xfrm>
          <a:noFill/>
        </p:spPr>
      </p:pic>
      <p:pic>
        <p:nvPicPr>
          <p:cNvPr id="11269" name="Picture 5"/>
          <p:cNvPicPr>
            <a:picLocks noChangeAspect="1" noChangeArrowheads="1"/>
          </p:cNvPicPr>
          <p:nvPr/>
        </p:nvPicPr>
        <p:blipFill>
          <a:blip r:embed="rId3" cstate="print"/>
          <a:srcRect/>
          <a:stretch>
            <a:fillRect/>
          </a:stretch>
        </p:blipFill>
        <p:spPr bwMode="auto">
          <a:xfrm>
            <a:off x="4572000" y="4876800"/>
            <a:ext cx="3773488" cy="1663700"/>
          </a:xfrm>
          <a:prstGeom prst="rect">
            <a:avLst/>
          </a:prstGeom>
          <a:noFill/>
          <a:ln w="9525">
            <a:noFill/>
            <a:miter lim="800000"/>
            <a:headEnd/>
            <a:tailEnd/>
          </a:ln>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2"/>
          <p:cNvSpPr>
            <a:spLocks noGrp="1" noChangeArrowheads="1"/>
          </p:cNvSpPr>
          <p:nvPr>
            <p:ph type="ctrTitle"/>
          </p:nvPr>
        </p:nvSpPr>
        <p:spPr>
          <a:xfrm>
            <a:off x="228600" y="381000"/>
            <a:ext cx="7772400" cy="1470025"/>
          </a:xfrm>
        </p:spPr>
        <p:txBody>
          <a:bodyPr>
            <a:normAutofit/>
          </a:bodyPr>
          <a:lstStyle/>
          <a:p>
            <a:pPr algn="ctr" eaLnBrk="1" fontAlgn="auto" hangingPunct="1">
              <a:spcAft>
                <a:spcPts val="0"/>
              </a:spcAft>
              <a:defRPr/>
            </a:pPr>
            <a:r>
              <a:rPr lang="en-US" dirty="0" smtClean="0"/>
              <a:t>Industrial Revolution </a:t>
            </a:r>
            <a:r>
              <a:rPr lang="en-US" sz="2000" dirty="0" smtClean="0"/>
              <a:t>1760 – 1850</a:t>
            </a:r>
            <a:br>
              <a:rPr lang="en-US" sz="2000" dirty="0" smtClean="0"/>
            </a:br>
            <a:endParaRPr lang="en-US" dirty="0" smtClean="0"/>
          </a:p>
        </p:txBody>
      </p:sp>
      <p:sp>
        <p:nvSpPr>
          <p:cNvPr id="12291" name="Rectangle 3"/>
          <p:cNvSpPr>
            <a:spLocks noGrp="1" noChangeArrowheads="1"/>
          </p:cNvSpPr>
          <p:nvPr>
            <p:ph type="subTitle" idx="1"/>
          </p:nvPr>
        </p:nvSpPr>
        <p:spPr>
          <a:xfrm>
            <a:off x="457200" y="1295400"/>
            <a:ext cx="7924800" cy="2209800"/>
          </a:xfrm>
        </p:spPr>
        <p:txBody>
          <a:bodyPr/>
          <a:lstStyle/>
          <a:p>
            <a:pPr marR="0" algn="l" eaLnBrk="1" hangingPunct="1"/>
            <a:r>
              <a:rPr lang="en-US" dirty="0" smtClean="0"/>
              <a:t>Impacted social order </a:t>
            </a:r>
          </a:p>
          <a:p>
            <a:pPr marR="0" algn="l" eaLnBrk="1" hangingPunct="1"/>
            <a:r>
              <a:rPr lang="en-US" dirty="0" smtClean="0"/>
              <a:t>New manufacturing processes transportation, communication systems, materials and production</a:t>
            </a:r>
          </a:p>
          <a:p>
            <a:pPr marR="0" algn="l" eaLnBrk="1" hangingPunct="1"/>
            <a:r>
              <a:rPr lang="en-US" dirty="0" smtClean="0"/>
              <a:t>‘The Machine Aesthetic’ became a dominant determining factor in ‘beauty’</a:t>
            </a:r>
          </a:p>
        </p:txBody>
      </p:sp>
      <p:pic>
        <p:nvPicPr>
          <p:cNvPr id="12292" name="Picture 5" descr="hand"/>
          <p:cNvPicPr>
            <a:picLocks noChangeAspect="1" noChangeArrowheads="1"/>
          </p:cNvPicPr>
          <p:nvPr/>
        </p:nvPicPr>
        <p:blipFill>
          <a:blip r:embed="rId2" cstate="print"/>
          <a:srcRect/>
          <a:stretch>
            <a:fillRect/>
          </a:stretch>
        </p:blipFill>
        <p:spPr bwMode="auto">
          <a:xfrm>
            <a:off x="1176338" y="3657600"/>
            <a:ext cx="3870325" cy="3124200"/>
          </a:xfrm>
          <a:prstGeom prst="rect">
            <a:avLst/>
          </a:prstGeom>
          <a:noFill/>
          <a:ln w="9525">
            <a:noFill/>
            <a:miter lim="800000"/>
            <a:headEnd/>
            <a:tailEnd/>
          </a:ln>
        </p:spPr>
      </p:pic>
      <p:pic>
        <p:nvPicPr>
          <p:cNvPr id="12293" name="Picture 7" descr="furn"/>
          <p:cNvPicPr>
            <a:picLocks noChangeAspect="1" noChangeArrowheads="1"/>
          </p:cNvPicPr>
          <p:nvPr/>
        </p:nvPicPr>
        <p:blipFill>
          <a:blip r:embed="rId3" cstate="print"/>
          <a:srcRect/>
          <a:stretch>
            <a:fillRect/>
          </a:stretch>
        </p:blipFill>
        <p:spPr bwMode="auto">
          <a:xfrm>
            <a:off x="5105400" y="3654425"/>
            <a:ext cx="3886200" cy="3127375"/>
          </a:xfrm>
          <a:prstGeom prst="rect">
            <a:avLst/>
          </a:prstGeom>
          <a:noFill/>
          <a:ln w="9525">
            <a:noFill/>
            <a:miter lim="800000"/>
            <a:headEnd/>
            <a:tailEnd/>
          </a:ln>
        </p:spPr>
      </p:pic>
    </p:spTree>
  </p:cSld>
  <p:clrMapOvr>
    <a:masterClrMapping/>
  </p:clrMapOvr>
  <p:timing>
    <p:tnLst>
      <p:par>
        <p:cTn xmlns:p14="http://schemas.microsoft.com/office/powerpoint/2010/mai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a:t>Industrial Revolution 1760 – 1850</a:t>
            </a:r>
            <a:br>
              <a:rPr lang="en-US" sz="2400" dirty="0"/>
            </a:br>
            <a:endParaRPr lang="en-US" sz="2400" dirty="0"/>
          </a:p>
        </p:txBody>
      </p:sp>
      <p:sp>
        <p:nvSpPr>
          <p:cNvPr id="3" name="Content Placeholder 2"/>
          <p:cNvSpPr>
            <a:spLocks noGrp="1"/>
          </p:cNvSpPr>
          <p:nvPr>
            <p:ph idx="1"/>
          </p:nvPr>
        </p:nvSpPr>
        <p:spPr/>
        <p:txBody>
          <a:bodyPr/>
          <a:lstStyle/>
          <a:p>
            <a:r>
              <a:rPr lang="en-US" dirty="0" smtClean="0">
                <a:hlinkClick r:id="rId2"/>
              </a:rPr>
              <a:t>The </a:t>
            </a:r>
            <a:r>
              <a:rPr lang="en-US" dirty="0">
                <a:hlinkClick r:id="rId2"/>
              </a:rPr>
              <a:t>Industrial </a:t>
            </a:r>
            <a:r>
              <a:rPr lang="en-US" dirty="0" smtClean="0">
                <a:hlinkClick r:id="rId2"/>
              </a:rPr>
              <a:t>Revolution</a:t>
            </a:r>
            <a:r>
              <a:rPr lang="en-US" sz="1400" dirty="0" smtClean="0">
                <a:hlinkClick r:id="rId2"/>
              </a:rPr>
              <a:t>    </a:t>
            </a:r>
            <a:r>
              <a:rPr lang="en-US" sz="800" dirty="0" smtClean="0"/>
              <a:t>(</a:t>
            </a:r>
            <a:r>
              <a:rPr lang="en-US" sz="1400" dirty="0"/>
              <a:t>a 2.5 minute video</a:t>
            </a:r>
            <a:r>
              <a:rPr lang="en-US" sz="1400" dirty="0" smtClean="0"/>
              <a:t>)</a:t>
            </a:r>
          </a:p>
          <a:p>
            <a:endParaRPr lang="en-US" sz="1400" dirty="0"/>
          </a:p>
          <a:p>
            <a:r>
              <a:rPr lang="en-US" dirty="0">
                <a:hlinkClick r:id="rId3"/>
              </a:rPr>
              <a:t>The Industrial Revolution: Textile Mills</a:t>
            </a:r>
            <a:r>
              <a:rPr lang="en-US" dirty="0"/>
              <a:t>  </a:t>
            </a:r>
            <a:r>
              <a:rPr lang="en-US" sz="1400" dirty="0"/>
              <a:t>(a 4 minute video)</a:t>
            </a:r>
          </a:p>
          <a:p>
            <a:endParaRPr lang="en-US" sz="1000" dirty="0"/>
          </a:p>
          <a:p>
            <a:endParaRPr lang="en-US" sz="1400" dirty="0"/>
          </a:p>
        </p:txBody>
      </p:sp>
    </p:spTree>
    <p:extLst>
      <p:ext uri="{BB962C8B-B14F-4D97-AF65-F5344CB8AC3E}">
        <p14:creationId xmlns:p14="http://schemas.microsoft.com/office/powerpoint/2010/main" val="2059178499"/>
      </p:ext>
    </p:extLst>
  </p:cSld>
  <p:clrMapOvr>
    <a:masterClrMapping/>
  </p:clrMapOvr>
  <p:timing>
    <p:tnLst>
      <p:par>
        <p:cTn xmlns:p14="http://schemas.microsoft.com/office/powerpoint/2010/mai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2400" dirty="0"/>
              <a:t>Industrial Revolution 1760 – 1850</a:t>
            </a:r>
            <a:br>
              <a:rPr lang="en-US" sz="2400" dirty="0"/>
            </a:br>
            <a:r>
              <a:rPr lang="en-US" sz="2400" dirty="0" smtClean="0"/>
              <a:t/>
            </a:r>
            <a:br>
              <a:rPr lang="en-US" sz="2400" dirty="0" smtClean="0"/>
            </a:br>
            <a:endParaRPr lang="en-US" sz="2400" dirty="0"/>
          </a:p>
        </p:txBody>
      </p:sp>
      <p:sp>
        <p:nvSpPr>
          <p:cNvPr id="3" name="Content Placeholder 2"/>
          <p:cNvSpPr>
            <a:spLocks noGrp="1"/>
          </p:cNvSpPr>
          <p:nvPr>
            <p:ph idx="1"/>
          </p:nvPr>
        </p:nvSpPr>
        <p:spPr/>
        <p:txBody>
          <a:bodyPr/>
          <a:lstStyle/>
          <a:p>
            <a:r>
              <a:rPr lang="en-US" sz="2000" dirty="0"/>
              <a:t>The </a:t>
            </a:r>
            <a:r>
              <a:rPr lang="en-US" sz="2000" dirty="0" smtClean="0"/>
              <a:t> </a:t>
            </a:r>
            <a:r>
              <a:rPr lang="en-US" sz="2000" dirty="0"/>
              <a:t>Industrial Revolution was a period in which fundamental changes occurred in agriculture, textile and metal </a:t>
            </a:r>
            <a:r>
              <a:rPr lang="en-US" sz="2000" dirty="0" smtClean="0"/>
              <a:t>manufacturing, </a:t>
            </a:r>
            <a:r>
              <a:rPr lang="en-US" sz="2000" dirty="0"/>
              <a:t>transportation, economic policies and </a:t>
            </a:r>
            <a:r>
              <a:rPr lang="en-US" sz="2000" dirty="0" smtClean="0"/>
              <a:t>social </a:t>
            </a:r>
            <a:r>
              <a:rPr lang="en-US" sz="2000" dirty="0"/>
              <a:t>structure in England</a:t>
            </a:r>
            <a:r>
              <a:rPr lang="en-US" sz="2000" dirty="0" smtClean="0"/>
              <a:t>.</a:t>
            </a:r>
          </a:p>
          <a:p>
            <a:endParaRPr lang="en-US" sz="2000" dirty="0" smtClean="0"/>
          </a:p>
          <a:p>
            <a:r>
              <a:rPr lang="en-US" sz="2000" dirty="0"/>
              <a:t>Prior to 1760 </a:t>
            </a:r>
            <a:r>
              <a:rPr lang="en-US" sz="2000" dirty="0" smtClean="0"/>
              <a:t> manufacturing of </a:t>
            </a:r>
            <a:r>
              <a:rPr lang="en-US" sz="2000" dirty="0"/>
              <a:t>textiles </a:t>
            </a:r>
            <a:r>
              <a:rPr lang="en-US" sz="2000" dirty="0" smtClean="0"/>
              <a:t>was done </a:t>
            </a:r>
            <a:r>
              <a:rPr lang="en-US" sz="2000" dirty="0"/>
              <a:t>in </a:t>
            </a:r>
            <a:r>
              <a:rPr lang="en-US" sz="2000" dirty="0" smtClean="0"/>
              <a:t> </a:t>
            </a:r>
            <a:r>
              <a:rPr lang="en-US" sz="2000" dirty="0"/>
              <a:t>homes, by people who gave part of their time to it. It was a tedious process from raw material to finished product. </a:t>
            </a:r>
            <a:endParaRPr lang="en-US" sz="2000" dirty="0" smtClean="0"/>
          </a:p>
          <a:p>
            <a:endParaRPr lang="en-US" sz="2000" dirty="0"/>
          </a:p>
          <a:p>
            <a:r>
              <a:rPr lang="en-US" sz="2000" dirty="0" smtClean="0"/>
              <a:t>In </a:t>
            </a:r>
            <a:r>
              <a:rPr lang="en-US" sz="2000" dirty="0"/>
              <a:t>the case of woolen cloth, the wool had to be sorted, cleaned and dyed. Then the wool was carded and combed. Next, it was spun into thread which was woven into cloth. </a:t>
            </a:r>
            <a:r>
              <a:rPr lang="en-US" sz="2000" dirty="0" smtClean="0"/>
              <a:t>Many </a:t>
            </a:r>
            <a:r>
              <a:rPr lang="en-US" sz="2000" dirty="0"/>
              <a:t>of these stages of production were performed by women and children. </a:t>
            </a:r>
          </a:p>
        </p:txBody>
      </p:sp>
    </p:spTree>
    <p:extLst>
      <p:ext uri="{BB962C8B-B14F-4D97-AF65-F5344CB8AC3E}">
        <p14:creationId xmlns:p14="http://schemas.microsoft.com/office/powerpoint/2010/main" val="3904037813"/>
      </p:ext>
    </p:extLst>
  </p:cSld>
  <p:clrMapOvr>
    <a:masterClrMapping/>
  </p:clrMapOvr>
  <p:timing>
    <p:tnLst>
      <p:par>
        <p:cTn xmlns:p14="http://schemas.microsoft.com/office/powerpoint/2010/mai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Industrial Revolution 1760 – </a:t>
            </a:r>
            <a:r>
              <a:rPr lang="en-US" dirty="0" smtClean="0"/>
              <a:t>1850</a:t>
            </a:r>
            <a:endParaRPr lang="en-US" dirty="0"/>
          </a:p>
        </p:txBody>
      </p:sp>
      <p:sp>
        <p:nvSpPr>
          <p:cNvPr id="3" name="Content Placeholder 2"/>
          <p:cNvSpPr>
            <a:spLocks noGrp="1"/>
          </p:cNvSpPr>
          <p:nvPr>
            <p:ph idx="1"/>
          </p:nvPr>
        </p:nvSpPr>
        <p:spPr/>
        <p:txBody>
          <a:bodyPr/>
          <a:lstStyle/>
          <a:p>
            <a:r>
              <a:rPr lang="en-US" sz="2400" dirty="0" smtClean="0"/>
              <a:t>The Industrial Revolution gave rise to  industrial components, machines, and material applications. </a:t>
            </a:r>
          </a:p>
          <a:p>
            <a:pPr marL="0" indent="0">
              <a:buNone/>
            </a:pPr>
            <a:r>
              <a:rPr lang="en-US" sz="2400" dirty="0" smtClean="0"/>
              <a:t> </a:t>
            </a:r>
          </a:p>
          <a:p>
            <a:r>
              <a:rPr lang="en-US" sz="2400" dirty="0" smtClean="0"/>
              <a:t>Glass and steel in particular began to be used as major building materials.</a:t>
            </a:r>
          </a:p>
          <a:p>
            <a:pPr marL="0" indent="0">
              <a:buNone/>
            </a:pPr>
            <a:endParaRPr lang="en-US" sz="2400" dirty="0" smtClean="0"/>
          </a:p>
          <a:p>
            <a:r>
              <a:rPr lang="en-US" sz="2400" dirty="0" smtClean="0"/>
              <a:t>This widespread change created a new ‘aesthetic’: a machine aesthetic, which became one of the foundations of Modernism, and would last well into the 1960’s. </a:t>
            </a:r>
            <a:endParaRPr lang="en-US" sz="2400" dirty="0"/>
          </a:p>
        </p:txBody>
      </p:sp>
    </p:spTree>
    <p:extLst>
      <p:ext uri="{BB962C8B-B14F-4D97-AF65-F5344CB8AC3E}">
        <p14:creationId xmlns:p14="http://schemas.microsoft.com/office/powerpoint/2010/main" val="2306693855"/>
      </p:ext>
    </p:extLst>
  </p:cSld>
  <p:clrMapOvr>
    <a:masterClrMapping/>
  </p:clrMapOvr>
  <p:timing>
    <p:tnLst>
      <p:par>
        <p:cTn xmlns:p14="http://schemas.microsoft.com/office/powerpoint/2010/mai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4" descr="carving"/>
          <p:cNvPicPr>
            <a:picLocks noGrp="1" noChangeAspect="1" noChangeArrowheads="1"/>
          </p:cNvPicPr>
          <p:nvPr>
            <p:ph idx="1"/>
          </p:nvPr>
        </p:nvPicPr>
        <p:blipFill>
          <a:blip r:embed="rId2" cstate="print"/>
          <a:srcRect/>
          <a:stretch>
            <a:fillRect/>
          </a:stretch>
        </p:blipFill>
        <p:spPr>
          <a:xfrm>
            <a:off x="3524250" y="0"/>
            <a:ext cx="5619750" cy="6858000"/>
          </a:xfrm>
          <a:noFill/>
        </p:spPr>
      </p:pic>
      <p:sp>
        <p:nvSpPr>
          <p:cNvPr id="13315" name="Rectangle 7"/>
          <p:cNvSpPr>
            <a:spLocks noChangeArrowheads="1"/>
          </p:cNvSpPr>
          <p:nvPr/>
        </p:nvSpPr>
        <p:spPr bwMode="auto">
          <a:xfrm>
            <a:off x="228600" y="1600200"/>
            <a:ext cx="3276600" cy="3352800"/>
          </a:xfrm>
          <a:prstGeom prst="rect">
            <a:avLst/>
          </a:prstGeom>
          <a:noFill/>
          <a:ln w="9525">
            <a:noFill/>
            <a:miter lim="800000"/>
            <a:headEnd/>
            <a:tailEnd/>
          </a:ln>
        </p:spPr>
        <p:txBody>
          <a:bodyPr/>
          <a:lstStyle/>
          <a:p>
            <a:pPr>
              <a:spcBef>
                <a:spcPct val="20000"/>
              </a:spcBef>
            </a:pPr>
            <a:r>
              <a:rPr lang="en-US" sz="2400" dirty="0" smtClean="0"/>
              <a:t>The invention of mass </a:t>
            </a:r>
            <a:r>
              <a:rPr lang="en-US" sz="2400" dirty="0"/>
              <a:t>produced catalogs and mail </a:t>
            </a:r>
            <a:r>
              <a:rPr lang="en-US" sz="2400" dirty="0" smtClean="0"/>
              <a:t>order of </a:t>
            </a:r>
            <a:r>
              <a:rPr lang="en-US" sz="2400" dirty="0"/>
              <a:t>architectural and </a:t>
            </a:r>
            <a:r>
              <a:rPr lang="en-US" sz="2400" dirty="0" smtClean="0"/>
              <a:t>interior materials and pre-made components, such as windows, doors, sinks, mantle pieces, etc. </a:t>
            </a:r>
            <a:endParaRPr lang="en-US" sz="2400" dirty="0"/>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5"/>
          <p:cNvSpPr>
            <a:spLocks noGrp="1" noChangeArrowheads="1"/>
          </p:cNvSpPr>
          <p:nvPr>
            <p:ph type="title"/>
          </p:nvPr>
        </p:nvSpPr>
        <p:spPr/>
        <p:txBody>
          <a:bodyPr/>
          <a:lstStyle/>
          <a:p>
            <a:pPr eaLnBrk="1" hangingPunct="1"/>
            <a:endParaRPr lang="en-US" smtClean="0"/>
          </a:p>
        </p:txBody>
      </p:sp>
      <p:pic>
        <p:nvPicPr>
          <p:cNvPr id="14339" name="Picture 4" descr="mech"/>
          <p:cNvPicPr>
            <a:picLocks noGrp="1" noChangeAspect="1" noChangeArrowheads="1"/>
          </p:cNvPicPr>
          <p:nvPr>
            <p:ph idx="1"/>
          </p:nvPr>
        </p:nvPicPr>
        <p:blipFill>
          <a:blip r:embed="rId2" cstate="print"/>
          <a:srcRect/>
          <a:stretch>
            <a:fillRect/>
          </a:stretch>
        </p:blipFill>
        <p:spPr>
          <a:xfrm>
            <a:off x="0" y="0"/>
            <a:ext cx="9144000" cy="6883400"/>
          </a:xfrm>
          <a:noFill/>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sz="2400" dirty="0"/>
              <a:t>Factory environments were </a:t>
            </a:r>
            <a:r>
              <a:rPr lang="en-US" sz="2400" dirty="0" smtClean="0"/>
              <a:t>dangerous:  moving machine parts, spinning pulley wheels and long exposed belts </a:t>
            </a:r>
            <a:br>
              <a:rPr lang="en-US" sz="2400" dirty="0" smtClean="0"/>
            </a:br>
            <a:r>
              <a:rPr lang="en-US" sz="2400" dirty="0"/>
              <a:t>W</a:t>
            </a:r>
            <a:r>
              <a:rPr lang="en-US" sz="2400" dirty="0" smtClean="0"/>
              <a:t>omen </a:t>
            </a:r>
            <a:r>
              <a:rPr lang="en-US" sz="2400" dirty="0"/>
              <a:t>and </a:t>
            </a:r>
            <a:r>
              <a:rPr lang="en-US" sz="2400" dirty="0" smtClean="0"/>
              <a:t>children were often </a:t>
            </a:r>
            <a:r>
              <a:rPr lang="en-US" sz="2400" dirty="0"/>
              <a:t>used as workers. </a:t>
            </a:r>
            <a:br>
              <a:rPr lang="en-US" sz="2400" dirty="0"/>
            </a:br>
            <a:endParaRPr lang="en-US" sz="2400" dirty="0"/>
          </a:p>
        </p:txBody>
      </p:sp>
      <p:pic>
        <p:nvPicPr>
          <p:cNvPr id="4" name="Content Placeholder 3" descr="povertychildren.jpg"/>
          <p:cNvPicPr>
            <a:picLocks noGrp="1" noChangeAspect="1"/>
          </p:cNvPicPr>
          <p:nvPr>
            <p:ph idx="1"/>
          </p:nvPr>
        </p:nvPicPr>
        <p:blipFill>
          <a:blip r:embed="rId2">
            <a:extLst>
              <a:ext uri="{28A0092B-C50C-407E-A947-70E740481C1C}">
                <a14:useLocalDpi xmlns:a14="http://schemas.microsoft.com/office/drawing/2010/main" val="0"/>
              </a:ext>
            </a:extLst>
          </a:blip>
          <a:srcRect t="16560" b="16560"/>
          <a:stretch>
            <a:fillRect/>
          </a:stretch>
        </p:blipFill>
        <p:spPr>
          <a:xfrm>
            <a:off x="457200" y="1935163"/>
            <a:ext cx="4515118" cy="2408237"/>
          </a:xfrm>
        </p:spPr>
      </p:pic>
      <p:pic>
        <p:nvPicPr>
          <p:cNvPr id="6" name="Picture 5" descr="textilechildren.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57800" y="1905000"/>
            <a:ext cx="3437623" cy="3077033"/>
          </a:xfrm>
          <a:prstGeom prst="rect">
            <a:avLst/>
          </a:prstGeom>
        </p:spPr>
      </p:pic>
    </p:spTree>
    <p:extLst>
      <p:ext uri="{BB962C8B-B14F-4D97-AF65-F5344CB8AC3E}">
        <p14:creationId xmlns:p14="http://schemas.microsoft.com/office/powerpoint/2010/main" val="131172233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2" name="Picture 4" descr="1862"/>
          <p:cNvPicPr>
            <a:picLocks noGrp="1" noChangeAspect="1" noChangeArrowheads="1"/>
          </p:cNvPicPr>
          <p:nvPr>
            <p:ph sz="quarter" idx="1"/>
          </p:nvPr>
        </p:nvPicPr>
        <p:blipFill>
          <a:blip r:embed="rId2" cstate="print"/>
          <a:srcRect/>
          <a:stretch>
            <a:fillRect/>
          </a:stretch>
        </p:blipFill>
        <p:spPr>
          <a:xfrm>
            <a:off x="152400" y="152400"/>
            <a:ext cx="4267200" cy="2862263"/>
          </a:xfrm>
          <a:noFill/>
        </p:spPr>
      </p:pic>
      <p:pic>
        <p:nvPicPr>
          <p:cNvPr id="15363" name="Picture 6" descr="shopping"/>
          <p:cNvPicPr>
            <a:picLocks noGrp="1" noChangeAspect="1" noChangeArrowheads="1"/>
          </p:cNvPicPr>
          <p:nvPr>
            <p:ph sz="quarter" idx="2"/>
          </p:nvPr>
        </p:nvPicPr>
        <p:blipFill>
          <a:blip r:embed="rId3" cstate="print"/>
          <a:srcRect/>
          <a:stretch>
            <a:fillRect/>
          </a:stretch>
        </p:blipFill>
        <p:spPr>
          <a:xfrm>
            <a:off x="4572000" y="152400"/>
            <a:ext cx="4191000" cy="2849563"/>
          </a:xfrm>
          <a:noFill/>
        </p:spPr>
      </p:pic>
      <p:pic>
        <p:nvPicPr>
          <p:cNvPr id="15364" name="Picture 9" descr="1875"/>
          <p:cNvPicPr>
            <a:picLocks noGrp="1" noChangeAspect="1" noChangeArrowheads="1"/>
          </p:cNvPicPr>
          <p:nvPr>
            <p:ph sz="quarter" idx="3"/>
          </p:nvPr>
        </p:nvPicPr>
        <p:blipFill>
          <a:blip r:embed="rId4" cstate="print"/>
          <a:srcRect/>
          <a:stretch>
            <a:fillRect/>
          </a:stretch>
        </p:blipFill>
        <p:spPr>
          <a:xfrm>
            <a:off x="152400" y="3352800"/>
            <a:ext cx="4267200" cy="3151188"/>
          </a:xfrm>
          <a:noFill/>
        </p:spPr>
      </p:pic>
      <p:pic>
        <p:nvPicPr>
          <p:cNvPr id="15365" name="Picture 12" descr="typewriter"/>
          <p:cNvPicPr>
            <a:picLocks noGrp="1" noChangeAspect="1" noChangeArrowheads="1"/>
          </p:cNvPicPr>
          <p:nvPr>
            <p:ph sz="quarter" idx="4"/>
          </p:nvPr>
        </p:nvPicPr>
        <p:blipFill>
          <a:blip r:embed="rId5" cstate="print"/>
          <a:srcRect/>
          <a:stretch>
            <a:fillRect/>
          </a:stretch>
        </p:blipFill>
        <p:spPr>
          <a:xfrm>
            <a:off x="4572000" y="3352800"/>
            <a:ext cx="2786063" cy="3124200"/>
          </a:xfrm>
          <a:noFill/>
        </p:spPr>
      </p:pic>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4" descr="1897"/>
          <p:cNvPicPr>
            <a:picLocks noGrp="1" noChangeAspect="1" noChangeArrowheads="1"/>
          </p:cNvPicPr>
          <p:nvPr>
            <p:ph sz="quarter" idx="1"/>
          </p:nvPr>
        </p:nvPicPr>
        <p:blipFill>
          <a:blip r:embed="rId2" cstate="print"/>
          <a:srcRect/>
          <a:stretch>
            <a:fillRect/>
          </a:stretch>
        </p:blipFill>
        <p:spPr>
          <a:xfrm>
            <a:off x="228600" y="152400"/>
            <a:ext cx="5867400" cy="2536825"/>
          </a:xfrm>
          <a:noFill/>
        </p:spPr>
      </p:pic>
      <p:pic>
        <p:nvPicPr>
          <p:cNvPr id="16387" name="Picture 6" descr="dyes"/>
          <p:cNvPicPr>
            <a:picLocks noGrp="1" noChangeAspect="1" noChangeArrowheads="1"/>
          </p:cNvPicPr>
          <p:nvPr>
            <p:ph sz="quarter" idx="2"/>
          </p:nvPr>
        </p:nvPicPr>
        <p:blipFill>
          <a:blip r:embed="rId3" cstate="print"/>
          <a:srcRect/>
          <a:stretch>
            <a:fillRect/>
          </a:stretch>
        </p:blipFill>
        <p:spPr>
          <a:xfrm>
            <a:off x="6248400" y="152400"/>
            <a:ext cx="2671763" cy="3451225"/>
          </a:xfrm>
          <a:noFill/>
        </p:spPr>
      </p:pic>
      <p:pic>
        <p:nvPicPr>
          <p:cNvPr id="16388" name="Picture 9" descr="magazine"/>
          <p:cNvPicPr>
            <a:picLocks noGrp="1" noChangeAspect="1" noChangeArrowheads="1"/>
          </p:cNvPicPr>
          <p:nvPr>
            <p:ph sz="quarter" idx="3"/>
          </p:nvPr>
        </p:nvPicPr>
        <p:blipFill>
          <a:blip r:embed="rId4" cstate="print"/>
          <a:srcRect/>
          <a:stretch>
            <a:fillRect/>
          </a:stretch>
        </p:blipFill>
        <p:spPr>
          <a:xfrm>
            <a:off x="228600" y="2768600"/>
            <a:ext cx="5257800" cy="3455988"/>
          </a:xfrm>
          <a:noFill/>
        </p:spPr>
      </p:pic>
      <p:pic>
        <p:nvPicPr>
          <p:cNvPr id="16389" name="Picture 12" descr="exhibited"/>
          <p:cNvPicPr>
            <a:picLocks noGrp="1" noChangeAspect="1" noChangeArrowheads="1"/>
          </p:cNvPicPr>
          <p:nvPr>
            <p:ph sz="quarter" idx="4"/>
          </p:nvPr>
        </p:nvPicPr>
        <p:blipFill>
          <a:blip r:embed="rId5" cstate="print"/>
          <a:srcRect/>
          <a:stretch>
            <a:fillRect/>
          </a:stretch>
        </p:blipFill>
        <p:spPr>
          <a:xfrm>
            <a:off x="6245225" y="3657600"/>
            <a:ext cx="2670175" cy="2576513"/>
          </a:xfrm>
          <a:noFill/>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2"/>
          <p:cNvSpPr>
            <a:spLocks noGrp="1" noChangeArrowheads="1"/>
          </p:cNvSpPr>
          <p:nvPr>
            <p:ph type="title"/>
          </p:nvPr>
        </p:nvSpPr>
        <p:spPr>
          <a:xfrm>
            <a:off x="228600" y="609600"/>
            <a:ext cx="8229600" cy="1143000"/>
          </a:xfrm>
        </p:spPr>
        <p:txBody>
          <a:bodyPr/>
          <a:lstStyle/>
          <a:p>
            <a:pPr eaLnBrk="1" hangingPunct="1"/>
            <a:r>
              <a:rPr lang="en-US" sz="4000" smtClean="0"/>
              <a:t>Crystal Palace 1851   John Paxton</a:t>
            </a:r>
          </a:p>
        </p:txBody>
      </p:sp>
      <p:sp>
        <p:nvSpPr>
          <p:cNvPr id="17411" name="Rectangle 3"/>
          <p:cNvSpPr>
            <a:spLocks noGrp="1" noChangeArrowheads="1"/>
          </p:cNvSpPr>
          <p:nvPr>
            <p:ph idx="1"/>
          </p:nvPr>
        </p:nvSpPr>
        <p:spPr>
          <a:xfrm>
            <a:off x="381000" y="1874838"/>
            <a:ext cx="8229600" cy="4525962"/>
          </a:xfrm>
        </p:spPr>
        <p:txBody>
          <a:bodyPr/>
          <a:lstStyle/>
          <a:p>
            <a:pPr eaLnBrk="1" hangingPunct="1"/>
            <a:r>
              <a:rPr lang="en-US" dirty="0" smtClean="0"/>
              <a:t>Basic module using the largest sheet glass possible to produce at that time</a:t>
            </a:r>
          </a:p>
          <a:p>
            <a:pPr eaLnBrk="1" hangingPunct="1"/>
            <a:r>
              <a:rPr lang="en-US" dirty="0" smtClean="0"/>
              <a:t>Component parts were standardized and prefabricated industrially</a:t>
            </a:r>
          </a:p>
          <a:p>
            <a:pPr eaLnBrk="1" hangingPunct="1"/>
            <a:r>
              <a:rPr lang="en-US" dirty="0" smtClean="0"/>
              <a:t>Constructed in less than 5 months (750,000 sq. ft.)</a:t>
            </a:r>
          </a:p>
          <a:p>
            <a:pPr eaLnBrk="1" hangingPunct="1"/>
            <a:r>
              <a:rPr lang="en-US" dirty="0" smtClean="0"/>
              <a:t>Iron, glass and wood construction </a:t>
            </a:r>
          </a:p>
          <a:p>
            <a:pPr eaLnBrk="1" hangingPunct="1"/>
            <a:r>
              <a:rPr lang="en-US" dirty="0" smtClean="0"/>
              <a:t>Bare of ornamentation in contrast with what was then in fashion</a:t>
            </a:r>
          </a:p>
          <a:p>
            <a:pPr eaLnBrk="1" hangingPunct="1"/>
            <a:endParaRPr lang="en-US" dirty="0" smtClean="0"/>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5"/>
          <p:cNvSpPr>
            <a:spLocks noGrp="1" noChangeArrowheads="1"/>
          </p:cNvSpPr>
          <p:nvPr>
            <p:ph type="title"/>
          </p:nvPr>
        </p:nvSpPr>
        <p:spPr/>
        <p:txBody>
          <a:bodyPr/>
          <a:lstStyle/>
          <a:p>
            <a:pPr eaLnBrk="1" hangingPunct="1"/>
            <a:endParaRPr lang="en-US" smtClean="0"/>
          </a:p>
        </p:txBody>
      </p:sp>
      <p:pic>
        <p:nvPicPr>
          <p:cNvPr id="18435" name="Picture 4" descr="crystal"/>
          <p:cNvPicPr>
            <a:picLocks noGrp="1" noChangeAspect="1" noChangeArrowheads="1"/>
          </p:cNvPicPr>
          <p:nvPr>
            <p:ph idx="1"/>
          </p:nvPr>
        </p:nvPicPr>
        <p:blipFill>
          <a:blip r:embed="rId2" cstate="print"/>
          <a:srcRect/>
          <a:stretch>
            <a:fillRect/>
          </a:stretch>
        </p:blipFill>
        <p:spPr>
          <a:xfrm>
            <a:off x="0" y="0"/>
            <a:ext cx="8991600" cy="6811963"/>
          </a:xfrm>
          <a:noFill/>
        </p:spPr>
      </p:pic>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5"/>
          <p:cNvSpPr>
            <a:spLocks noGrp="1" noChangeArrowheads="1"/>
          </p:cNvSpPr>
          <p:nvPr>
            <p:ph type="title"/>
          </p:nvPr>
        </p:nvSpPr>
        <p:spPr/>
        <p:txBody>
          <a:bodyPr/>
          <a:lstStyle/>
          <a:p>
            <a:pPr eaLnBrk="1" hangingPunct="1"/>
            <a:endParaRPr lang="en-US" smtClean="0"/>
          </a:p>
        </p:txBody>
      </p:sp>
      <p:pic>
        <p:nvPicPr>
          <p:cNvPr id="19459" name="Picture 4" descr="crystal"/>
          <p:cNvPicPr>
            <a:picLocks noGrp="1" noChangeAspect="1" noChangeArrowheads="1"/>
          </p:cNvPicPr>
          <p:nvPr>
            <p:ph idx="1"/>
          </p:nvPr>
        </p:nvPicPr>
        <p:blipFill>
          <a:blip r:embed="rId2" cstate="print"/>
          <a:srcRect/>
          <a:stretch>
            <a:fillRect/>
          </a:stretch>
        </p:blipFill>
        <p:spPr>
          <a:xfrm>
            <a:off x="0" y="0"/>
            <a:ext cx="9144000" cy="6049963"/>
          </a:xfrm>
          <a:noFill/>
        </p:spPr>
      </p:pic>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2"/>
          <p:cNvSpPr>
            <a:spLocks noGrp="1" noChangeArrowheads="1"/>
          </p:cNvSpPr>
          <p:nvPr>
            <p:ph type="title"/>
          </p:nvPr>
        </p:nvSpPr>
        <p:spPr>
          <a:xfrm>
            <a:off x="152400" y="457200"/>
            <a:ext cx="4343400" cy="1143000"/>
          </a:xfrm>
        </p:spPr>
        <p:txBody>
          <a:bodyPr>
            <a:normAutofit fontScale="90000"/>
          </a:bodyPr>
          <a:lstStyle/>
          <a:p>
            <a:pPr eaLnBrk="1" hangingPunct="1"/>
            <a:r>
              <a:rPr lang="en-US" sz="4000" smtClean="0"/>
              <a:t>The Crystal Palace </a:t>
            </a:r>
          </a:p>
        </p:txBody>
      </p:sp>
      <p:sp>
        <p:nvSpPr>
          <p:cNvPr id="20483" name="Rectangle 3"/>
          <p:cNvSpPr>
            <a:spLocks noGrp="1" noChangeArrowheads="1"/>
          </p:cNvSpPr>
          <p:nvPr>
            <p:ph type="body" sz="half" idx="1"/>
          </p:nvPr>
        </p:nvSpPr>
        <p:spPr>
          <a:xfrm>
            <a:off x="0" y="1676400"/>
            <a:ext cx="4038600" cy="4525963"/>
          </a:xfrm>
        </p:spPr>
        <p:txBody>
          <a:bodyPr/>
          <a:lstStyle/>
          <a:p>
            <a:pPr eaLnBrk="1" hangingPunct="1"/>
            <a:r>
              <a:rPr lang="en-US" sz="2800" dirty="0" smtClean="0"/>
              <a:t>Often is c</a:t>
            </a:r>
            <a:r>
              <a:rPr lang="en-US" sz="2800" dirty="0" smtClean="0"/>
              <a:t>onsidered </a:t>
            </a:r>
            <a:r>
              <a:rPr lang="en-US" sz="2800" dirty="0" smtClean="0"/>
              <a:t>the first ‘Modern’ building</a:t>
            </a:r>
          </a:p>
        </p:txBody>
      </p:sp>
      <p:pic>
        <p:nvPicPr>
          <p:cNvPr id="20484" name="Picture 4" descr="crystal"/>
          <p:cNvPicPr>
            <a:picLocks noGrp="1" noChangeAspect="1" noChangeArrowheads="1"/>
          </p:cNvPicPr>
          <p:nvPr>
            <p:ph sz="half" idx="2"/>
          </p:nvPr>
        </p:nvPicPr>
        <p:blipFill>
          <a:blip r:embed="rId2" cstate="print"/>
          <a:srcRect/>
          <a:stretch>
            <a:fillRect/>
          </a:stretch>
        </p:blipFill>
        <p:spPr>
          <a:xfrm>
            <a:off x="4495800" y="762000"/>
            <a:ext cx="4572000" cy="3952875"/>
          </a:xfrm>
          <a:noFill/>
        </p:spPr>
      </p:pic>
      <p:pic>
        <p:nvPicPr>
          <p:cNvPr id="20485" name="Picture 8" descr="crystal"/>
          <p:cNvPicPr>
            <a:picLocks noChangeAspect="1" noChangeArrowheads="1"/>
          </p:cNvPicPr>
          <p:nvPr/>
        </p:nvPicPr>
        <p:blipFill>
          <a:blip r:embed="rId3" cstate="print"/>
          <a:srcRect/>
          <a:stretch>
            <a:fillRect/>
          </a:stretch>
        </p:blipFill>
        <p:spPr bwMode="auto">
          <a:xfrm>
            <a:off x="0" y="3581400"/>
            <a:ext cx="5073650" cy="3135313"/>
          </a:xfrm>
          <a:prstGeom prst="rect">
            <a:avLst/>
          </a:prstGeom>
          <a:noFill/>
          <a:ln w="9525">
            <a:noFill/>
            <a:miter lim="800000"/>
            <a:headEnd/>
            <a:tailEnd/>
          </a:ln>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p:cNvSpPr>
            <a:spLocks noGrp="1" noChangeArrowheads="1"/>
          </p:cNvSpPr>
          <p:nvPr>
            <p:ph type="title"/>
          </p:nvPr>
        </p:nvSpPr>
        <p:spPr>
          <a:xfrm>
            <a:off x="152400" y="685800"/>
            <a:ext cx="4191000" cy="1143000"/>
          </a:xfrm>
        </p:spPr>
        <p:txBody>
          <a:bodyPr>
            <a:normAutofit fontScale="90000"/>
          </a:bodyPr>
          <a:lstStyle/>
          <a:p>
            <a:pPr eaLnBrk="1" hangingPunct="1"/>
            <a:r>
              <a:rPr lang="en-US" sz="4000" smtClean="0"/>
              <a:t>The Crystal Palace </a:t>
            </a:r>
          </a:p>
        </p:txBody>
      </p:sp>
      <p:sp>
        <p:nvSpPr>
          <p:cNvPr id="21507" name="Rectangle 3"/>
          <p:cNvSpPr>
            <a:spLocks noGrp="1" noChangeArrowheads="1"/>
          </p:cNvSpPr>
          <p:nvPr>
            <p:ph type="body" sz="half" idx="1"/>
          </p:nvPr>
        </p:nvSpPr>
        <p:spPr>
          <a:xfrm>
            <a:off x="0" y="1798638"/>
            <a:ext cx="4038600" cy="5059362"/>
          </a:xfrm>
        </p:spPr>
        <p:txBody>
          <a:bodyPr/>
          <a:lstStyle/>
          <a:p>
            <a:pPr eaLnBrk="1" hangingPunct="1"/>
            <a:r>
              <a:rPr lang="en-US" sz="2800" smtClean="0"/>
              <a:t>Exhibit Hall for consumer goods and international exhibits</a:t>
            </a:r>
          </a:p>
          <a:p>
            <a:pPr eaLnBrk="1" hangingPunct="1">
              <a:buFontTx/>
              <a:buNone/>
            </a:pPr>
            <a:endParaRPr lang="en-US" sz="2800" smtClean="0"/>
          </a:p>
        </p:txBody>
      </p:sp>
      <p:pic>
        <p:nvPicPr>
          <p:cNvPr id="21508" name="Picture 6" descr="crystal"/>
          <p:cNvPicPr>
            <a:picLocks noGrp="1" noChangeAspect="1" noChangeArrowheads="1"/>
          </p:cNvPicPr>
          <p:nvPr>
            <p:ph sz="quarter" idx="2"/>
          </p:nvPr>
        </p:nvPicPr>
        <p:blipFill>
          <a:blip r:embed="rId2" cstate="print"/>
          <a:srcRect/>
          <a:stretch>
            <a:fillRect/>
          </a:stretch>
        </p:blipFill>
        <p:spPr>
          <a:xfrm>
            <a:off x="0" y="3646488"/>
            <a:ext cx="4876800" cy="3211512"/>
          </a:xfrm>
          <a:noFill/>
        </p:spPr>
      </p:pic>
      <p:pic>
        <p:nvPicPr>
          <p:cNvPr id="21509" name="Picture 7" descr="crystal"/>
          <p:cNvPicPr>
            <a:picLocks noGrp="1" noChangeAspect="1" noChangeArrowheads="1"/>
          </p:cNvPicPr>
          <p:nvPr>
            <p:ph sz="quarter" idx="3"/>
          </p:nvPr>
        </p:nvPicPr>
        <p:blipFill>
          <a:blip r:embed="rId3" cstate="print"/>
          <a:srcRect/>
          <a:stretch>
            <a:fillRect/>
          </a:stretch>
        </p:blipFill>
        <p:spPr>
          <a:xfrm>
            <a:off x="4392613" y="838200"/>
            <a:ext cx="4751387" cy="3276600"/>
          </a:xfrm>
          <a:noFill/>
        </p:spPr>
      </p:pic>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ChangeArrowheads="1"/>
          </p:cNvSpPr>
          <p:nvPr>
            <p:ph type="title"/>
          </p:nvPr>
        </p:nvSpPr>
        <p:spPr>
          <a:xfrm>
            <a:off x="381000" y="762000"/>
            <a:ext cx="8229600" cy="1143000"/>
          </a:xfrm>
        </p:spPr>
        <p:txBody>
          <a:bodyPr>
            <a:normAutofit fontScale="90000"/>
          </a:bodyPr>
          <a:lstStyle/>
          <a:p>
            <a:pPr eaLnBrk="1" fontAlgn="auto" hangingPunct="1">
              <a:spcAft>
                <a:spcPts val="0"/>
              </a:spcAft>
              <a:defRPr/>
            </a:pPr>
            <a:r>
              <a:rPr lang="en-US" sz="2800" dirty="0" smtClean="0"/>
              <a:t>Industrial component buildings:</a:t>
            </a:r>
            <a:br>
              <a:rPr lang="en-US" sz="2800" dirty="0" smtClean="0"/>
            </a:br>
            <a:r>
              <a:rPr lang="en-US" sz="2800" dirty="0" smtClean="0"/>
              <a:t>Paddington </a:t>
            </a:r>
            <a:r>
              <a:rPr lang="en-US" sz="2800" dirty="0" smtClean="0"/>
              <a:t>Station, 1852-54</a:t>
            </a:r>
            <a:br>
              <a:rPr lang="en-US" sz="2800" dirty="0" smtClean="0"/>
            </a:br>
            <a:r>
              <a:rPr lang="en-US" sz="2800" dirty="0" smtClean="0"/>
              <a:t>London, England</a:t>
            </a:r>
          </a:p>
        </p:txBody>
      </p:sp>
      <p:sp>
        <p:nvSpPr>
          <p:cNvPr id="22532" name="Text Box 6"/>
          <p:cNvSpPr txBox="1">
            <a:spLocks noChangeArrowheads="1"/>
          </p:cNvSpPr>
          <p:nvPr/>
        </p:nvSpPr>
        <p:spPr bwMode="auto">
          <a:xfrm>
            <a:off x="228600" y="2286000"/>
            <a:ext cx="3352800" cy="3231654"/>
          </a:xfrm>
          <a:prstGeom prst="rect">
            <a:avLst/>
          </a:prstGeom>
          <a:noFill/>
          <a:ln w="9525">
            <a:noFill/>
            <a:miter lim="800000"/>
            <a:headEnd/>
            <a:tailEnd/>
          </a:ln>
        </p:spPr>
        <p:txBody>
          <a:bodyPr>
            <a:spAutoFit/>
          </a:bodyPr>
          <a:lstStyle/>
          <a:p>
            <a:pPr>
              <a:spcBef>
                <a:spcPct val="50000"/>
              </a:spcBef>
            </a:pPr>
            <a:r>
              <a:rPr lang="en-US" sz="2400" dirty="0"/>
              <a:t>Mass </a:t>
            </a:r>
            <a:r>
              <a:rPr lang="en-US" sz="2400" dirty="0" smtClean="0"/>
              <a:t>Transportation is beginning</a:t>
            </a:r>
            <a:endParaRPr lang="en-US" sz="2400" dirty="0"/>
          </a:p>
          <a:p>
            <a:pPr>
              <a:spcBef>
                <a:spcPct val="50000"/>
              </a:spcBef>
            </a:pPr>
            <a:r>
              <a:rPr lang="en-US" sz="2400" dirty="0"/>
              <a:t>Rebirth of the City</a:t>
            </a:r>
          </a:p>
          <a:p>
            <a:pPr>
              <a:spcBef>
                <a:spcPct val="50000"/>
              </a:spcBef>
            </a:pPr>
            <a:r>
              <a:rPr lang="en-US" sz="2400" dirty="0"/>
              <a:t>Large Scale Public </a:t>
            </a:r>
            <a:r>
              <a:rPr lang="en-US" sz="2400" dirty="0" smtClean="0"/>
              <a:t>Structures</a:t>
            </a:r>
            <a:endParaRPr lang="en-US" sz="2400" dirty="0"/>
          </a:p>
          <a:p>
            <a:pPr>
              <a:spcBef>
                <a:spcPct val="50000"/>
              </a:spcBef>
            </a:pPr>
            <a:r>
              <a:rPr lang="en-US" sz="2400" dirty="0" smtClean="0"/>
              <a:t>Commuting as a part </a:t>
            </a:r>
            <a:r>
              <a:rPr lang="en-US" sz="2400" dirty="0" smtClean="0"/>
              <a:t>of </a:t>
            </a:r>
            <a:r>
              <a:rPr lang="en-US" sz="2400" dirty="0" smtClean="0"/>
              <a:t>daily life</a:t>
            </a:r>
            <a:endParaRPr lang="en-US" sz="2400" dirty="0"/>
          </a:p>
        </p:txBody>
      </p:sp>
      <p:pic>
        <p:nvPicPr>
          <p:cNvPr id="3" name="Content Placeholder 2"/>
          <p:cNvPicPr>
            <a:picLocks noGrp="1" noChangeAspect="1"/>
          </p:cNvPicPr>
          <p:nvPr>
            <p:ph idx="1"/>
          </p:nvPr>
        </p:nvPicPr>
        <p:blipFill>
          <a:blip r:embed="rId2"/>
          <a:srcRect l="-7368" r="-7368"/>
          <a:stretch>
            <a:fillRect/>
          </a:stretch>
        </p:blipFill>
        <p:spPr>
          <a:xfrm>
            <a:off x="3581400" y="2362200"/>
            <a:ext cx="5638800" cy="3101123"/>
          </a:xfrm>
        </p:spPr>
      </p:pic>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0" name="Content Placeholder 9"/>
          <p:cNvPicPr>
            <a:picLocks noGrp="1" noChangeAspect="1"/>
          </p:cNvPicPr>
          <p:nvPr>
            <p:ph idx="1"/>
          </p:nvPr>
        </p:nvPicPr>
        <p:blipFill>
          <a:blip r:embed="rId2"/>
          <a:srcRect l="-10610" r="-10610"/>
          <a:stretch>
            <a:fillRect/>
          </a:stretch>
        </p:blipFill>
        <p:spPr/>
      </p:pic>
    </p:spTree>
    <p:extLst>
      <p:ext uri="{BB962C8B-B14F-4D97-AF65-F5344CB8AC3E}">
        <p14:creationId xmlns:p14="http://schemas.microsoft.com/office/powerpoint/2010/main" val="256076327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2"/>
          <p:cNvSpPr>
            <a:spLocks noGrp="1" noChangeArrowheads="1"/>
          </p:cNvSpPr>
          <p:nvPr>
            <p:ph type="title"/>
          </p:nvPr>
        </p:nvSpPr>
        <p:spPr>
          <a:xfrm>
            <a:off x="304800" y="1066800"/>
            <a:ext cx="8229600" cy="1143000"/>
          </a:xfrm>
        </p:spPr>
        <p:txBody>
          <a:bodyPr>
            <a:normAutofit/>
          </a:bodyPr>
          <a:lstStyle/>
          <a:p>
            <a:pPr algn="l" eaLnBrk="1" fontAlgn="auto" hangingPunct="1">
              <a:spcAft>
                <a:spcPts val="0"/>
              </a:spcAft>
              <a:defRPr/>
            </a:pPr>
            <a:r>
              <a:rPr lang="en-US" sz="2800" dirty="0" smtClean="0"/>
              <a:t>Cleveland Arcade</a:t>
            </a:r>
            <a:br>
              <a:rPr lang="en-US" sz="2800" dirty="0" smtClean="0"/>
            </a:br>
            <a:r>
              <a:rPr lang="en-US" sz="2400" dirty="0" smtClean="0"/>
              <a:t>Cleveland, Ohio</a:t>
            </a:r>
          </a:p>
        </p:txBody>
      </p:sp>
      <p:pic>
        <p:nvPicPr>
          <p:cNvPr id="23555" name="Picture 4" descr="clev"/>
          <p:cNvPicPr>
            <a:picLocks noGrp="1" noChangeAspect="1" noChangeArrowheads="1"/>
          </p:cNvPicPr>
          <p:nvPr>
            <p:ph idx="1"/>
          </p:nvPr>
        </p:nvPicPr>
        <p:blipFill>
          <a:blip r:embed="rId2" cstate="print"/>
          <a:srcRect/>
          <a:stretch>
            <a:fillRect/>
          </a:stretch>
        </p:blipFill>
        <p:spPr>
          <a:xfrm>
            <a:off x="4572000" y="0"/>
            <a:ext cx="4392613" cy="6858000"/>
          </a:xfrm>
          <a:noFill/>
        </p:spPr>
      </p:pic>
      <p:sp>
        <p:nvSpPr>
          <p:cNvPr id="23556" name="Rectangle 6"/>
          <p:cNvSpPr>
            <a:spLocks noChangeArrowheads="1"/>
          </p:cNvSpPr>
          <p:nvPr/>
        </p:nvSpPr>
        <p:spPr bwMode="auto">
          <a:xfrm>
            <a:off x="0" y="2514600"/>
            <a:ext cx="4038600" cy="4525963"/>
          </a:xfrm>
          <a:prstGeom prst="rect">
            <a:avLst/>
          </a:prstGeom>
          <a:noFill/>
          <a:ln w="9525">
            <a:noFill/>
            <a:miter lim="800000"/>
            <a:headEnd/>
            <a:tailEnd/>
          </a:ln>
        </p:spPr>
        <p:txBody>
          <a:bodyPr/>
          <a:lstStyle/>
          <a:p>
            <a:pPr marL="342900" indent="-342900">
              <a:spcBef>
                <a:spcPct val="20000"/>
              </a:spcBef>
              <a:buFontTx/>
              <a:buChar char="•"/>
            </a:pPr>
            <a:r>
              <a:rPr lang="en-US" sz="2800" dirty="0"/>
              <a:t>Based on </a:t>
            </a:r>
            <a:r>
              <a:rPr lang="en-US" sz="2800" dirty="0" smtClean="0"/>
              <a:t>similar </a:t>
            </a:r>
            <a:r>
              <a:rPr lang="en-US" sz="2800" dirty="0"/>
              <a:t>ideas </a:t>
            </a:r>
            <a:r>
              <a:rPr lang="en-US" sz="2800" dirty="0" smtClean="0"/>
              <a:t>and </a:t>
            </a:r>
            <a:r>
              <a:rPr lang="en-US" sz="2800" dirty="0"/>
              <a:t>the manufacturing and construction </a:t>
            </a:r>
            <a:r>
              <a:rPr lang="en-US" sz="2800" dirty="0" smtClean="0"/>
              <a:t>processes used in </a:t>
            </a:r>
            <a:r>
              <a:rPr lang="en-US" sz="2800" dirty="0"/>
              <a:t>the Crystal Palace. </a:t>
            </a:r>
          </a:p>
        </p:txBody>
      </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hlinkClick r:id="rId2"/>
              </a:rPr>
              <a:t>Cleveland Arcade, </a:t>
            </a:r>
            <a:r>
              <a:rPr lang="en-US" dirty="0" smtClean="0">
                <a:hlinkClick r:id="rId2"/>
              </a:rPr>
              <a:t>1890</a:t>
            </a:r>
            <a:r>
              <a:rPr lang="en-US" sz="1000" dirty="0" smtClean="0"/>
              <a:t> a 2 minute video</a:t>
            </a:r>
            <a:endParaRPr lang="en-US" dirty="0"/>
          </a:p>
        </p:txBody>
      </p:sp>
      <p:sp>
        <p:nvSpPr>
          <p:cNvPr id="3" name="Content Placeholder 2"/>
          <p:cNvSpPr>
            <a:spLocks noGrp="1"/>
          </p:cNvSpPr>
          <p:nvPr>
            <p:ph idx="1"/>
          </p:nvPr>
        </p:nvSpPr>
        <p:spPr/>
        <p:txBody>
          <a:bodyPr>
            <a:normAutofit/>
          </a:bodyPr>
          <a:lstStyle/>
          <a:p>
            <a:r>
              <a:rPr lang="en-US" sz="2000" dirty="0"/>
              <a:t>"Designed by John M. </a:t>
            </a:r>
            <a:r>
              <a:rPr lang="en-US" sz="2000" dirty="0" err="1"/>
              <a:t>Eisenmann</a:t>
            </a:r>
            <a:r>
              <a:rPr lang="en-US" sz="2000" dirty="0"/>
              <a:t> and George H. Smith, as a big-city mercantile </a:t>
            </a:r>
            <a:r>
              <a:rPr lang="en-US" sz="2000" dirty="0" smtClean="0"/>
              <a:t>center.</a:t>
            </a:r>
          </a:p>
          <a:p>
            <a:endParaRPr lang="en-US" sz="2000" dirty="0" smtClean="0"/>
          </a:p>
          <a:p>
            <a:r>
              <a:rPr lang="en-US" sz="2000" dirty="0" smtClean="0"/>
              <a:t>The </a:t>
            </a:r>
            <a:r>
              <a:rPr lang="en-US" sz="2000" dirty="0"/>
              <a:t>Arcade features five stories of galleries connected to the ten story towers located on Cleveland’s two main thoroughfares. </a:t>
            </a:r>
            <a:endParaRPr lang="en-US" sz="2000" dirty="0" smtClean="0"/>
          </a:p>
          <a:p>
            <a:endParaRPr lang="en-US" sz="2000" dirty="0"/>
          </a:p>
          <a:p>
            <a:r>
              <a:rPr lang="en-US" sz="2000" dirty="0" smtClean="0"/>
              <a:t>Of </a:t>
            </a:r>
            <a:r>
              <a:rPr lang="en-US" sz="2000" dirty="0"/>
              <a:t>unique architectural design and daring construction, its exterior is Romanesque Revival, a popular Victorian style from 1875-1900.” - The Architects Society of Ohio 1965</a:t>
            </a:r>
            <a:r>
              <a:rPr lang="en-US" sz="2000" dirty="0" smtClean="0"/>
              <a:t>.</a:t>
            </a:r>
          </a:p>
          <a:p>
            <a:endParaRPr lang="en-US" sz="2000" dirty="0" smtClean="0"/>
          </a:p>
          <a:p>
            <a:r>
              <a:rPr lang="en-US" sz="2000" dirty="0"/>
              <a:t>Once known as Cleveland’s Crystal Palace The Arcade has always been one of Cleveland’s best-known landmarks. </a:t>
            </a:r>
          </a:p>
        </p:txBody>
      </p:sp>
    </p:spTree>
    <p:extLst>
      <p:ext uri="{BB962C8B-B14F-4D97-AF65-F5344CB8AC3E}">
        <p14:creationId xmlns:p14="http://schemas.microsoft.com/office/powerpoint/2010/main" val="1215302828"/>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dirty="0" smtClean="0"/>
              <a:t>Historic Photos </a:t>
            </a:r>
            <a:r>
              <a:rPr lang="en-US" sz="2800" dirty="0"/>
              <a:t>of The Arcade Courtesy of Cleveland Public Library</a:t>
            </a:r>
          </a:p>
        </p:txBody>
      </p:sp>
      <p:pic>
        <p:nvPicPr>
          <p:cNvPr id="4" name="Content Placeholder 3"/>
          <p:cNvPicPr>
            <a:picLocks noGrp="1" noChangeAspect="1"/>
          </p:cNvPicPr>
          <p:nvPr>
            <p:ph idx="1"/>
          </p:nvPr>
        </p:nvPicPr>
        <p:blipFill>
          <a:blip r:embed="rId2"/>
          <a:srcRect l="-66808" r="-66808"/>
          <a:stretch>
            <a:fillRect/>
          </a:stretch>
        </p:blipFill>
        <p:spPr/>
      </p:pic>
    </p:spTree>
    <p:extLst>
      <p:ext uri="{BB962C8B-B14F-4D97-AF65-F5344CB8AC3E}">
        <p14:creationId xmlns:p14="http://schemas.microsoft.com/office/powerpoint/2010/main" val="1006084627"/>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Cleveland Public Library</a:t>
            </a:r>
          </a:p>
        </p:txBody>
      </p:sp>
      <p:pic>
        <p:nvPicPr>
          <p:cNvPr id="4" name="Content Placeholder 3"/>
          <p:cNvPicPr>
            <a:picLocks noGrp="1" noChangeAspect="1"/>
          </p:cNvPicPr>
          <p:nvPr>
            <p:ph idx="1"/>
          </p:nvPr>
        </p:nvPicPr>
        <p:blipFill>
          <a:blip r:embed="rId2"/>
          <a:srcRect l="-21870" r="-21870"/>
          <a:stretch>
            <a:fillRect/>
          </a:stretch>
        </p:blipFill>
        <p:spPr/>
      </p:pic>
    </p:spTree>
    <p:extLst>
      <p:ext uri="{BB962C8B-B14F-4D97-AF65-F5344CB8AC3E}">
        <p14:creationId xmlns:p14="http://schemas.microsoft.com/office/powerpoint/2010/main" val="3794755004"/>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Cleveland Arcade, 1890</a:t>
            </a:r>
          </a:p>
        </p:txBody>
      </p:sp>
      <p:pic>
        <p:nvPicPr>
          <p:cNvPr id="4" name="Content Placeholder 3"/>
          <p:cNvPicPr>
            <a:picLocks noGrp="1" noChangeAspect="1"/>
          </p:cNvPicPr>
          <p:nvPr>
            <p:ph idx="1"/>
          </p:nvPr>
        </p:nvPicPr>
        <p:blipFill>
          <a:blip r:embed="rId2"/>
          <a:srcRect l="-185" r="-185"/>
          <a:stretch>
            <a:fillRect/>
          </a:stretch>
        </p:blipFill>
        <p:spPr/>
      </p:pic>
    </p:spTree>
    <p:extLst>
      <p:ext uri="{BB962C8B-B14F-4D97-AF65-F5344CB8AC3E}">
        <p14:creationId xmlns:p14="http://schemas.microsoft.com/office/powerpoint/2010/main" val="3717298591"/>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4" descr="clev"/>
          <p:cNvPicPr>
            <a:picLocks noGrp="1" noChangeAspect="1" noChangeArrowheads="1"/>
          </p:cNvPicPr>
          <p:nvPr>
            <p:ph idx="1"/>
          </p:nvPr>
        </p:nvPicPr>
        <p:blipFill>
          <a:blip r:embed="rId2" cstate="print"/>
          <a:srcRect/>
          <a:stretch>
            <a:fillRect/>
          </a:stretch>
        </p:blipFill>
        <p:spPr>
          <a:xfrm>
            <a:off x="3673475" y="0"/>
            <a:ext cx="5013325" cy="6858000"/>
          </a:xfrm>
          <a:noFill/>
        </p:spPr>
      </p:pic>
      <p:sp>
        <p:nvSpPr>
          <p:cNvPr id="24579" name="Rectangle 7"/>
          <p:cNvSpPr>
            <a:spLocks noChangeArrowheads="1"/>
          </p:cNvSpPr>
          <p:nvPr/>
        </p:nvSpPr>
        <p:spPr bwMode="auto">
          <a:xfrm>
            <a:off x="152400" y="6027738"/>
            <a:ext cx="3200400" cy="830262"/>
          </a:xfrm>
          <a:prstGeom prst="rect">
            <a:avLst/>
          </a:prstGeom>
          <a:noFill/>
          <a:ln w="9525">
            <a:noFill/>
            <a:miter lim="800000"/>
            <a:headEnd/>
            <a:tailEnd/>
          </a:ln>
        </p:spPr>
        <p:txBody>
          <a:bodyPr>
            <a:spAutoFit/>
          </a:bodyPr>
          <a:lstStyle/>
          <a:p>
            <a:r>
              <a:rPr lang="en-US" sz="2400">
                <a:solidFill>
                  <a:schemeClr val="tx2"/>
                </a:solidFill>
              </a:rPr>
              <a:t>Cleveland Arcade</a:t>
            </a:r>
            <a:br>
              <a:rPr lang="en-US" sz="2400">
                <a:solidFill>
                  <a:schemeClr val="tx2"/>
                </a:solidFill>
              </a:rPr>
            </a:br>
            <a:r>
              <a:rPr lang="en-US" sz="2400">
                <a:solidFill>
                  <a:schemeClr val="tx2"/>
                </a:solidFill>
              </a:rPr>
              <a:t>Cleveland, Ohio</a:t>
            </a:r>
          </a:p>
        </p:txBody>
      </p: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a:xfrm>
            <a:off x="228600" y="838200"/>
            <a:ext cx="8229600" cy="1143000"/>
          </a:xfrm>
        </p:spPr>
        <p:txBody>
          <a:bodyPr>
            <a:normAutofit fontScale="90000"/>
          </a:bodyPr>
          <a:lstStyle/>
          <a:p>
            <a:pPr eaLnBrk="1" fontAlgn="auto" hangingPunct="1">
              <a:spcAft>
                <a:spcPts val="0"/>
              </a:spcAft>
              <a:defRPr/>
            </a:pPr>
            <a:r>
              <a:rPr lang="en-US" sz="4000" dirty="0" smtClean="0"/>
              <a:t>Eiffel Tower 1889 </a:t>
            </a:r>
            <a:r>
              <a:rPr lang="en-US" sz="4000" dirty="0" err="1" smtClean="0"/>
              <a:t>Gustave</a:t>
            </a:r>
            <a:r>
              <a:rPr lang="en-US" sz="4000" dirty="0" smtClean="0"/>
              <a:t> Eiffel</a:t>
            </a:r>
            <a:br>
              <a:rPr lang="en-US" sz="4000" dirty="0" smtClean="0"/>
            </a:br>
            <a:r>
              <a:rPr lang="en-US" sz="4000" dirty="0" smtClean="0"/>
              <a:t>Paris, France</a:t>
            </a:r>
          </a:p>
        </p:txBody>
      </p:sp>
      <p:pic>
        <p:nvPicPr>
          <p:cNvPr id="25603" name="Picture 4" descr="eif"/>
          <p:cNvPicPr>
            <a:picLocks noGrp="1" noChangeAspect="1" noChangeArrowheads="1"/>
          </p:cNvPicPr>
          <p:nvPr>
            <p:ph sz="half" idx="1"/>
          </p:nvPr>
        </p:nvPicPr>
        <p:blipFill>
          <a:blip r:embed="rId2" cstate="print"/>
          <a:srcRect/>
          <a:stretch>
            <a:fillRect/>
          </a:stretch>
        </p:blipFill>
        <p:spPr>
          <a:xfrm>
            <a:off x="152400" y="2209800"/>
            <a:ext cx="2916238" cy="4433888"/>
          </a:xfrm>
          <a:noFill/>
        </p:spPr>
      </p:pic>
      <p:pic>
        <p:nvPicPr>
          <p:cNvPr id="25604" name="Picture 6" descr="eif"/>
          <p:cNvPicPr>
            <a:picLocks noGrp="1" noChangeAspect="1" noChangeArrowheads="1"/>
          </p:cNvPicPr>
          <p:nvPr>
            <p:ph sz="half" idx="2"/>
          </p:nvPr>
        </p:nvPicPr>
        <p:blipFill>
          <a:blip r:embed="rId3" cstate="print"/>
          <a:srcRect/>
          <a:stretch>
            <a:fillRect/>
          </a:stretch>
        </p:blipFill>
        <p:spPr>
          <a:xfrm>
            <a:off x="3200400" y="2209800"/>
            <a:ext cx="3081338" cy="4433888"/>
          </a:xfrm>
          <a:noFill/>
        </p:spPr>
      </p:pic>
      <p:pic>
        <p:nvPicPr>
          <p:cNvPr id="25605" name="Picture 5"/>
          <p:cNvPicPr>
            <a:picLocks noChangeAspect="1" noChangeArrowheads="1"/>
          </p:cNvPicPr>
          <p:nvPr/>
        </p:nvPicPr>
        <p:blipFill>
          <a:blip r:embed="rId4" cstate="print"/>
          <a:srcRect/>
          <a:stretch>
            <a:fillRect/>
          </a:stretch>
        </p:blipFill>
        <p:spPr bwMode="auto">
          <a:xfrm>
            <a:off x="6367463" y="3657600"/>
            <a:ext cx="2586037" cy="3016250"/>
          </a:xfrm>
          <a:prstGeom prst="rect">
            <a:avLst/>
          </a:prstGeom>
          <a:noFill/>
          <a:ln w="9525">
            <a:noFill/>
            <a:miter lim="800000"/>
            <a:headEnd/>
            <a:tailEnd/>
          </a:ln>
        </p:spPr>
      </p:pic>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4" descr="intro"/>
          <p:cNvPicPr>
            <a:picLocks noChangeAspect="1" noChangeArrowheads="1"/>
          </p:cNvPicPr>
          <p:nvPr/>
        </p:nvPicPr>
        <p:blipFill>
          <a:blip r:embed="rId2" cstate="print"/>
          <a:srcRect/>
          <a:stretch>
            <a:fillRect/>
          </a:stretch>
        </p:blipFill>
        <p:spPr bwMode="auto">
          <a:xfrm>
            <a:off x="4191000" y="0"/>
            <a:ext cx="4800600" cy="6858000"/>
          </a:xfrm>
          <a:prstGeom prst="rect">
            <a:avLst/>
          </a:prstGeom>
          <a:noFill/>
          <a:ln w="9525">
            <a:noFill/>
            <a:miter lim="800000"/>
            <a:headEnd/>
            <a:tailEnd/>
          </a:ln>
        </p:spPr>
      </p:pic>
      <p:sp>
        <p:nvSpPr>
          <p:cNvPr id="26627" name="Text Box 5"/>
          <p:cNvSpPr txBox="1">
            <a:spLocks noChangeArrowheads="1"/>
          </p:cNvSpPr>
          <p:nvPr/>
        </p:nvSpPr>
        <p:spPr bwMode="auto">
          <a:xfrm>
            <a:off x="685800" y="5562600"/>
            <a:ext cx="2895600" cy="1192213"/>
          </a:xfrm>
          <a:prstGeom prst="rect">
            <a:avLst/>
          </a:prstGeom>
          <a:noFill/>
          <a:ln w="9525">
            <a:noFill/>
            <a:miter lim="800000"/>
            <a:headEnd/>
            <a:tailEnd/>
          </a:ln>
        </p:spPr>
        <p:txBody>
          <a:bodyPr>
            <a:spAutoFit/>
          </a:bodyPr>
          <a:lstStyle/>
          <a:p>
            <a:pPr algn="r">
              <a:spcBef>
                <a:spcPct val="50000"/>
              </a:spcBef>
            </a:pPr>
            <a:r>
              <a:rPr lang="en-US" b="1"/>
              <a:t>Hall of Machines</a:t>
            </a:r>
          </a:p>
          <a:p>
            <a:pPr algn="r">
              <a:spcBef>
                <a:spcPct val="50000"/>
              </a:spcBef>
            </a:pPr>
            <a:r>
              <a:rPr lang="en-US"/>
              <a:t>Paris</a:t>
            </a:r>
          </a:p>
          <a:p>
            <a:pPr algn="r">
              <a:spcBef>
                <a:spcPct val="50000"/>
              </a:spcBef>
            </a:pPr>
            <a:r>
              <a:rPr lang="en-US"/>
              <a:t>1889</a:t>
            </a:r>
          </a:p>
        </p:txBody>
      </p:sp>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a:xfrm>
            <a:off x="381000" y="685800"/>
            <a:ext cx="4572000" cy="1143000"/>
          </a:xfrm>
        </p:spPr>
        <p:txBody>
          <a:bodyPr>
            <a:normAutofit fontScale="90000"/>
          </a:bodyPr>
          <a:lstStyle/>
          <a:p>
            <a:pPr eaLnBrk="1" hangingPunct="1"/>
            <a:r>
              <a:rPr lang="en-US" dirty="0" smtClean="0"/>
              <a:t>Victorian Period</a:t>
            </a:r>
            <a:br>
              <a:rPr lang="en-US" dirty="0" smtClean="0"/>
            </a:br>
            <a:r>
              <a:rPr lang="en-US" dirty="0" smtClean="0"/>
              <a:t>1837 – 1900+-</a:t>
            </a:r>
            <a:br>
              <a:rPr lang="en-US" dirty="0" smtClean="0"/>
            </a:br>
            <a:endParaRPr lang="en-US" dirty="0" smtClean="0"/>
          </a:p>
        </p:txBody>
      </p:sp>
      <p:sp>
        <p:nvSpPr>
          <p:cNvPr id="27651" name="Rectangle 3"/>
          <p:cNvSpPr>
            <a:spLocks noGrp="1" noChangeArrowheads="1"/>
          </p:cNvSpPr>
          <p:nvPr>
            <p:ph idx="1"/>
          </p:nvPr>
        </p:nvSpPr>
        <p:spPr>
          <a:xfrm>
            <a:off x="0" y="1905000"/>
            <a:ext cx="9144000" cy="3124200"/>
          </a:xfrm>
        </p:spPr>
        <p:txBody>
          <a:bodyPr>
            <a:normAutofit/>
          </a:bodyPr>
          <a:lstStyle/>
          <a:p>
            <a:pPr eaLnBrk="1" hangingPunct="1"/>
            <a:endParaRPr lang="en-US" dirty="0" smtClean="0"/>
          </a:p>
          <a:p>
            <a:pPr eaLnBrk="1" hangingPunct="1"/>
            <a:r>
              <a:rPr lang="en-US" dirty="0" smtClean="0"/>
              <a:t>A new industrial society was being created</a:t>
            </a:r>
          </a:p>
          <a:p>
            <a:pPr eaLnBrk="1" hangingPunct="1"/>
            <a:r>
              <a:rPr lang="en-US" dirty="0" smtClean="0"/>
              <a:t>Furnishings became affordable to a larger segment of society through mass production</a:t>
            </a:r>
          </a:p>
          <a:p>
            <a:pPr eaLnBrk="1" hangingPunct="1"/>
            <a:r>
              <a:rPr lang="en-US" dirty="0" smtClean="0"/>
              <a:t>The possession of material goods was held in high esteem</a:t>
            </a:r>
          </a:p>
          <a:p>
            <a:pPr eaLnBrk="1" hangingPunct="1"/>
            <a:r>
              <a:rPr lang="en-US" dirty="0" smtClean="0"/>
              <a:t>The home existed as an expression of self-importance and self-worth</a:t>
            </a:r>
          </a:p>
          <a:p>
            <a:pPr eaLnBrk="1" hangingPunct="1"/>
            <a:endParaRPr lang="en-US" dirty="0" smtClean="0"/>
          </a:p>
        </p:txBody>
      </p:sp>
      <p:pic>
        <p:nvPicPr>
          <p:cNvPr id="2" name="Picture 1" descr="v66.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181600" y="152400"/>
            <a:ext cx="1213971" cy="1651000"/>
          </a:xfrm>
          <a:prstGeom prst="rect">
            <a:avLst/>
          </a:prstGeom>
        </p:spPr>
      </p:pic>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2800" dirty="0" smtClean="0"/>
              <a:t/>
            </a:r>
            <a:br>
              <a:rPr lang="en-US" sz="2800" dirty="0" smtClean="0"/>
            </a:br>
            <a:r>
              <a:rPr lang="en-US" sz="2800" dirty="0"/>
              <a:t/>
            </a:r>
            <a:br>
              <a:rPr lang="en-US" sz="2800" dirty="0"/>
            </a:br>
            <a:r>
              <a:rPr lang="en-US" sz="2800" dirty="0"/>
              <a:t>The Victorian </a:t>
            </a:r>
            <a:r>
              <a:rPr lang="en-US" sz="2800" dirty="0" smtClean="0"/>
              <a:t>Period</a:t>
            </a:r>
            <a:br>
              <a:rPr lang="en-US" sz="2800" dirty="0" smtClean="0"/>
            </a:br>
            <a:r>
              <a:rPr lang="en-US" sz="2800" dirty="0" smtClean="0"/>
              <a:t>1837 – 1901 +-</a:t>
            </a:r>
            <a:r>
              <a:rPr lang="en-US" sz="2800" dirty="0"/>
              <a:t/>
            </a:r>
            <a:br>
              <a:rPr lang="en-US" sz="2800" dirty="0"/>
            </a:br>
            <a:r>
              <a:rPr lang="en-US" sz="2800" dirty="0" smtClean="0"/>
              <a:t/>
            </a:r>
            <a:br>
              <a:rPr lang="en-US" sz="2800" dirty="0" smtClean="0"/>
            </a:br>
            <a:r>
              <a:rPr lang="en-US" sz="2800" dirty="0" smtClean="0"/>
              <a:t/>
            </a:r>
            <a:br>
              <a:rPr lang="en-US" sz="2800" dirty="0" smtClean="0"/>
            </a:br>
            <a:endParaRPr lang="en-US" sz="2800" dirty="0"/>
          </a:p>
        </p:txBody>
      </p:sp>
      <p:sp>
        <p:nvSpPr>
          <p:cNvPr id="3" name="Content Placeholder 2"/>
          <p:cNvSpPr>
            <a:spLocks noGrp="1"/>
          </p:cNvSpPr>
          <p:nvPr>
            <p:ph idx="1"/>
          </p:nvPr>
        </p:nvSpPr>
        <p:spPr/>
        <p:txBody>
          <a:bodyPr/>
          <a:lstStyle/>
          <a:p>
            <a:r>
              <a:rPr lang="en-US" sz="2000" dirty="0"/>
              <a:t>The Victorian Period revolves around the political career of Queen Victoria. </a:t>
            </a:r>
            <a:endParaRPr lang="en-US" sz="2000" dirty="0" smtClean="0"/>
          </a:p>
          <a:p>
            <a:r>
              <a:rPr lang="en-US" sz="2000" dirty="0" smtClean="0"/>
              <a:t>She </a:t>
            </a:r>
            <a:r>
              <a:rPr lang="en-US" sz="2000" dirty="0"/>
              <a:t>was crowned in 1837 and died in </a:t>
            </a:r>
            <a:r>
              <a:rPr lang="en-US" sz="2000" dirty="0" smtClean="0"/>
              <a:t>1901. </a:t>
            </a:r>
          </a:p>
          <a:p>
            <a:r>
              <a:rPr lang="en-US" sz="2000" dirty="0" smtClean="0"/>
              <a:t>A </a:t>
            </a:r>
            <a:r>
              <a:rPr lang="en-US" sz="2000" dirty="0"/>
              <a:t>great deal of change took place during this period--brought about because of the Industrial </a:t>
            </a:r>
            <a:r>
              <a:rPr lang="en-US" sz="2000" dirty="0" smtClean="0"/>
              <a:t>Revolution</a:t>
            </a:r>
          </a:p>
          <a:p>
            <a:endParaRPr lang="en-US" sz="2000" dirty="0" smtClean="0"/>
          </a:p>
          <a:p>
            <a:r>
              <a:rPr lang="en-US" sz="2000" dirty="0"/>
              <a:t>L</a:t>
            </a:r>
            <a:r>
              <a:rPr lang="en-US" sz="2000" dirty="0" smtClean="0"/>
              <a:t>iterature </a:t>
            </a:r>
            <a:r>
              <a:rPr lang="en-US" sz="2000" dirty="0"/>
              <a:t>of the period is often concerned with social reform</a:t>
            </a:r>
            <a:r>
              <a:rPr lang="en-US" sz="2000" dirty="0" smtClean="0"/>
              <a:t>.</a:t>
            </a:r>
          </a:p>
          <a:p>
            <a:r>
              <a:rPr lang="en-US" sz="2000" dirty="0" smtClean="0"/>
              <a:t> </a:t>
            </a:r>
            <a:r>
              <a:rPr lang="en-US" sz="2000" dirty="0"/>
              <a:t>As Thomas Carlyle (1795-1881) wrote, "The time for levity, insincerity, and idle babble and play-acting, in all kinds, is gone by; it is a serious, grave time."</a:t>
            </a:r>
          </a:p>
        </p:txBody>
      </p:sp>
    </p:spTree>
    <p:extLst>
      <p:ext uri="{BB962C8B-B14F-4D97-AF65-F5344CB8AC3E}">
        <p14:creationId xmlns:p14="http://schemas.microsoft.com/office/powerpoint/2010/main" val="4064697204"/>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
            </a:r>
            <a:br>
              <a:rPr lang="en-US" dirty="0" smtClean="0"/>
            </a:br>
            <a:r>
              <a:rPr lang="en-US" dirty="0"/>
              <a:t/>
            </a:r>
            <a:br>
              <a:rPr lang="en-US" dirty="0"/>
            </a:br>
            <a:r>
              <a:rPr lang="en-US" dirty="0" smtClean="0"/>
              <a:t>The </a:t>
            </a:r>
            <a:r>
              <a:rPr lang="en-US" dirty="0"/>
              <a:t>Victorian </a:t>
            </a:r>
            <a:r>
              <a:rPr lang="en-US" dirty="0" smtClean="0"/>
              <a:t>Period</a:t>
            </a:r>
            <a:br>
              <a:rPr lang="en-US" dirty="0" smtClean="0"/>
            </a:br>
            <a:r>
              <a:rPr lang="en-US" sz="2700" dirty="0" smtClean="0"/>
              <a:t>1837 </a:t>
            </a:r>
            <a:r>
              <a:rPr lang="en-US" sz="2700" dirty="0"/>
              <a:t>– 1901 +-</a:t>
            </a:r>
            <a:br>
              <a:rPr lang="en-US" sz="2700" dirty="0"/>
            </a:br>
            <a:r>
              <a:rPr lang="en-US" sz="2700" dirty="0"/>
              <a:t/>
            </a:r>
            <a:br>
              <a:rPr lang="en-US" sz="2700" dirty="0"/>
            </a:br>
            <a:endParaRPr lang="en-US" sz="2700" dirty="0"/>
          </a:p>
        </p:txBody>
      </p:sp>
      <p:sp>
        <p:nvSpPr>
          <p:cNvPr id="3" name="Content Placeholder 2"/>
          <p:cNvSpPr>
            <a:spLocks noGrp="1"/>
          </p:cNvSpPr>
          <p:nvPr>
            <p:ph idx="1"/>
          </p:nvPr>
        </p:nvSpPr>
        <p:spPr/>
        <p:txBody>
          <a:bodyPr/>
          <a:lstStyle/>
          <a:p>
            <a:r>
              <a:rPr lang="en-US" sz="2000" dirty="0"/>
              <a:t>The Victorians were impressed by science and progress, and felt that they could improve society in the same way as they were improving technology</a:t>
            </a:r>
            <a:r>
              <a:rPr lang="en-US" sz="2000" dirty="0" smtClean="0"/>
              <a:t>.</a:t>
            </a:r>
          </a:p>
          <a:p>
            <a:r>
              <a:rPr lang="en-US" sz="2000" dirty="0"/>
              <a:t>A great engineering feat in the Victorian Era was the sewage system in London. It was designed by Joseph Bazalgette in 1858. He proposed to build 82 mi (132 km) of sewer system linked with over 1,000 mi (1,600 km) of street sewers</a:t>
            </a:r>
            <a:r>
              <a:rPr lang="en-US" sz="2000" dirty="0" smtClean="0"/>
              <a:t>.</a:t>
            </a:r>
          </a:p>
          <a:p>
            <a:endParaRPr lang="en-US" sz="2000" dirty="0" smtClean="0"/>
          </a:p>
          <a:p>
            <a:r>
              <a:rPr lang="en-US" sz="2000" dirty="0" smtClean="0"/>
              <a:t>Anesthetics </a:t>
            </a:r>
            <a:r>
              <a:rPr lang="en-US" sz="2000" dirty="0"/>
              <a:t>made </a:t>
            </a:r>
            <a:r>
              <a:rPr lang="en-US" sz="2000" dirty="0" smtClean="0"/>
              <a:t>‘painless’ </a:t>
            </a:r>
            <a:r>
              <a:rPr lang="en-US" sz="2000" dirty="0"/>
              <a:t>dentistry possible</a:t>
            </a:r>
            <a:r>
              <a:rPr lang="en-US" sz="2000" dirty="0" smtClean="0"/>
              <a:t>.</a:t>
            </a:r>
          </a:p>
          <a:p>
            <a:endParaRPr lang="en-US" sz="2000" dirty="0" smtClean="0"/>
          </a:p>
          <a:p>
            <a:r>
              <a:rPr lang="en-US" sz="2000" dirty="0"/>
              <a:t>The Victorian era became notorious for the employment of young children in </a:t>
            </a:r>
            <a:r>
              <a:rPr lang="en-US" sz="2000" dirty="0" smtClean="0"/>
              <a:t>factories and </a:t>
            </a:r>
            <a:r>
              <a:rPr lang="en-US" sz="2000" dirty="0"/>
              <a:t>mines and </a:t>
            </a:r>
            <a:r>
              <a:rPr lang="en-US" sz="2000" dirty="0" smtClean="0"/>
              <a:t>as </a:t>
            </a:r>
            <a:r>
              <a:rPr lang="en-US" sz="2000" dirty="0"/>
              <a:t>chimney sweeps.</a:t>
            </a:r>
          </a:p>
        </p:txBody>
      </p:sp>
    </p:spTree>
    <p:extLst>
      <p:ext uri="{BB962C8B-B14F-4D97-AF65-F5344CB8AC3E}">
        <p14:creationId xmlns:p14="http://schemas.microsoft.com/office/powerpoint/2010/main" val="2515055833"/>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Rectangle 2"/>
          <p:cNvSpPr>
            <a:spLocks noGrp="1" noChangeArrowheads="1"/>
          </p:cNvSpPr>
          <p:nvPr>
            <p:ph type="title"/>
          </p:nvPr>
        </p:nvSpPr>
        <p:spPr/>
        <p:txBody>
          <a:bodyPr/>
          <a:lstStyle/>
          <a:p>
            <a:pPr eaLnBrk="1" hangingPunct="1"/>
            <a:r>
              <a:rPr lang="en-US" dirty="0" smtClean="0"/>
              <a:t>Victorian Interiors           </a:t>
            </a:r>
          </a:p>
        </p:txBody>
      </p:sp>
      <p:sp>
        <p:nvSpPr>
          <p:cNvPr id="28675" name="Rectangle 3"/>
          <p:cNvSpPr>
            <a:spLocks noGrp="1" noChangeArrowheads="1"/>
          </p:cNvSpPr>
          <p:nvPr>
            <p:ph idx="1"/>
          </p:nvPr>
        </p:nvSpPr>
        <p:spPr/>
        <p:txBody>
          <a:bodyPr>
            <a:normAutofit/>
          </a:bodyPr>
          <a:lstStyle/>
          <a:p>
            <a:pPr eaLnBrk="1" hangingPunct="1"/>
            <a:r>
              <a:rPr lang="en-US" sz="2000" dirty="0" smtClean="0"/>
              <a:t>Furniture was manufactured with pseudo-classical decorations and other enrichments</a:t>
            </a:r>
          </a:p>
          <a:p>
            <a:pPr eaLnBrk="1" hangingPunct="1"/>
            <a:endParaRPr lang="en-US" sz="2000" dirty="0" smtClean="0"/>
          </a:p>
          <a:p>
            <a:pPr eaLnBrk="1" hangingPunct="1"/>
            <a:r>
              <a:rPr lang="en-US" sz="2000" dirty="0" smtClean="0"/>
              <a:t>Carpets, fabrics and wall paper could now be produced by machines</a:t>
            </a:r>
          </a:p>
          <a:p>
            <a:pPr marL="0" indent="0" eaLnBrk="1" hangingPunct="1">
              <a:buNone/>
            </a:pPr>
            <a:r>
              <a:rPr lang="en-US" sz="2000" dirty="0" smtClean="0"/>
              <a:t> </a:t>
            </a:r>
          </a:p>
          <a:p>
            <a:pPr eaLnBrk="1" hangingPunct="1"/>
            <a:r>
              <a:rPr lang="en-US" sz="2000" dirty="0" smtClean="0"/>
              <a:t>Mass produced household objects reflected poor quality and stylistic confusion</a:t>
            </a:r>
          </a:p>
          <a:p>
            <a:pPr eaLnBrk="1" hangingPunct="1"/>
            <a:endParaRPr lang="en-US" sz="2000" dirty="0" smtClean="0"/>
          </a:p>
          <a:p>
            <a:pPr eaLnBrk="1" hangingPunct="1"/>
            <a:r>
              <a:rPr lang="en-US" sz="2000" dirty="0" smtClean="0"/>
              <a:t>The overall design aesthetic was one of densely filled interiors with as many pieces of furniture, fabrics, knick knacks, and visual ornament as possible.  </a:t>
            </a:r>
          </a:p>
          <a:p>
            <a:pPr eaLnBrk="1" hangingPunct="1"/>
            <a:endParaRPr lang="en-US" dirty="0" smtClean="0"/>
          </a:p>
          <a:p>
            <a:pPr eaLnBrk="1" hangingPunct="1"/>
            <a:endParaRPr lang="en-US" dirty="0" smtClean="0"/>
          </a:p>
        </p:txBody>
      </p:sp>
    </p:spTree>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5"/>
          <p:cNvSpPr>
            <a:spLocks noGrp="1" noChangeArrowheads="1"/>
          </p:cNvSpPr>
          <p:nvPr>
            <p:ph type="title"/>
          </p:nvPr>
        </p:nvSpPr>
        <p:spPr/>
        <p:txBody>
          <a:bodyPr/>
          <a:lstStyle/>
          <a:p>
            <a:pPr eaLnBrk="1" hangingPunct="1"/>
            <a:endParaRPr lang="en-US" smtClean="0"/>
          </a:p>
        </p:txBody>
      </p:sp>
      <p:pic>
        <p:nvPicPr>
          <p:cNvPr id="29699" name="Picture 4" descr="dining"/>
          <p:cNvPicPr>
            <a:picLocks noGrp="1" noChangeAspect="1" noChangeArrowheads="1"/>
          </p:cNvPicPr>
          <p:nvPr>
            <p:ph idx="1"/>
          </p:nvPr>
        </p:nvPicPr>
        <p:blipFill>
          <a:blip r:embed="rId2" cstate="print"/>
          <a:srcRect/>
          <a:stretch>
            <a:fillRect/>
          </a:stretch>
        </p:blipFill>
        <p:spPr>
          <a:xfrm>
            <a:off x="152400" y="0"/>
            <a:ext cx="8763000" cy="6858000"/>
          </a:xfrm>
          <a:noFill/>
        </p:spPr>
      </p:pic>
    </p:spTree>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5"/>
          <p:cNvSpPr>
            <a:spLocks noGrp="1" noChangeArrowheads="1"/>
          </p:cNvSpPr>
          <p:nvPr>
            <p:ph type="title"/>
          </p:nvPr>
        </p:nvSpPr>
        <p:spPr/>
        <p:txBody>
          <a:bodyPr/>
          <a:lstStyle/>
          <a:p>
            <a:pPr eaLnBrk="1" hangingPunct="1"/>
            <a:endParaRPr lang="en-US" smtClean="0"/>
          </a:p>
        </p:txBody>
      </p:sp>
      <p:pic>
        <p:nvPicPr>
          <p:cNvPr id="30723" name="Picture 4" descr="int"/>
          <p:cNvPicPr>
            <a:picLocks noGrp="1" noChangeAspect="1" noChangeArrowheads="1"/>
          </p:cNvPicPr>
          <p:nvPr>
            <p:ph idx="1"/>
          </p:nvPr>
        </p:nvPicPr>
        <p:blipFill>
          <a:blip r:embed="rId2" cstate="print"/>
          <a:srcRect/>
          <a:stretch>
            <a:fillRect/>
          </a:stretch>
        </p:blipFill>
        <p:spPr>
          <a:xfrm>
            <a:off x="3668713" y="0"/>
            <a:ext cx="5475287" cy="6858000"/>
          </a:xfrm>
          <a:noFill/>
        </p:spPr>
      </p:pic>
      <p:pic>
        <p:nvPicPr>
          <p:cNvPr id="30724" name="Picture 5"/>
          <p:cNvPicPr>
            <a:picLocks noChangeAspect="1" noChangeArrowheads="1"/>
          </p:cNvPicPr>
          <p:nvPr/>
        </p:nvPicPr>
        <p:blipFill>
          <a:blip r:embed="rId3" cstate="print"/>
          <a:srcRect/>
          <a:stretch>
            <a:fillRect/>
          </a:stretch>
        </p:blipFill>
        <p:spPr bwMode="auto">
          <a:xfrm>
            <a:off x="0" y="2971800"/>
            <a:ext cx="3733800" cy="2482850"/>
          </a:xfrm>
          <a:prstGeom prst="rect">
            <a:avLst/>
          </a:prstGeom>
          <a:noFill/>
          <a:ln w="9525">
            <a:noFill/>
            <a:miter lim="800000"/>
            <a:headEnd/>
            <a:tailEnd/>
          </a:ln>
        </p:spPr>
      </p:pic>
      <p:pic>
        <p:nvPicPr>
          <p:cNvPr id="30725" name="Picture 6"/>
          <p:cNvPicPr>
            <a:picLocks noChangeAspect="1" noChangeArrowheads="1"/>
          </p:cNvPicPr>
          <p:nvPr/>
        </p:nvPicPr>
        <p:blipFill>
          <a:blip r:embed="rId4" cstate="print"/>
          <a:srcRect/>
          <a:stretch>
            <a:fillRect/>
          </a:stretch>
        </p:blipFill>
        <p:spPr bwMode="auto">
          <a:xfrm>
            <a:off x="0" y="0"/>
            <a:ext cx="3733800" cy="2895600"/>
          </a:xfrm>
          <a:prstGeom prst="rect">
            <a:avLst/>
          </a:prstGeom>
          <a:noFill/>
          <a:ln w="9525">
            <a:noFill/>
            <a:miter lim="800000"/>
            <a:headEnd/>
            <a:tailEnd/>
          </a:ln>
        </p:spPr>
      </p:pic>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5"/>
          <p:cNvSpPr>
            <a:spLocks noGrp="1" noChangeArrowheads="1"/>
          </p:cNvSpPr>
          <p:nvPr>
            <p:ph type="title"/>
          </p:nvPr>
        </p:nvSpPr>
        <p:spPr/>
        <p:txBody>
          <a:bodyPr/>
          <a:lstStyle/>
          <a:p>
            <a:pPr eaLnBrk="1" hangingPunct="1"/>
            <a:endParaRPr lang="en-US" smtClean="0"/>
          </a:p>
        </p:txBody>
      </p:sp>
      <p:pic>
        <p:nvPicPr>
          <p:cNvPr id="31747" name="Picture 4" descr="parlor"/>
          <p:cNvPicPr>
            <a:picLocks noGrp="1" noChangeAspect="1" noChangeArrowheads="1"/>
          </p:cNvPicPr>
          <p:nvPr>
            <p:ph idx="1"/>
          </p:nvPr>
        </p:nvPicPr>
        <p:blipFill>
          <a:blip r:embed="rId2" cstate="print"/>
          <a:srcRect/>
          <a:stretch>
            <a:fillRect/>
          </a:stretch>
        </p:blipFill>
        <p:spPr>
          <a:xfrm>
            <a:off x="0" y="0"/>
            <a:ext cx="9144000" cy="6519863"/>
          </a:xfrm>
          <a:noFill/>
        </p:spPr>
      </p:pic>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2800" dirty="0" smtClean="0"/>
              <a:t>The Arts </a:t>
            </a:r>
            <a:r>
              <a:rPr lang="en-US" sz="2800" dirty="0"/>
              <a:t>and </a:t>
            </a:r>
            <a:r>
              <a:rPr lang="en-US" sz="2800" dirty="0" smtClean="0"/>
              <a:t>Crafts Movement </a:t>
            </a:r>
            <a:br>
              <a:rPr lang="en-US" sz="2800" dirty="0" smtClean="0"/>
            </a:br>
            <a:r>
              <a:rPr lang="en-US" sz="2000" dirty="0" smtClean="0"/>
              <a:t>1860 – 1910</a:t>
            </a:r>
            <a:br>
              <a:rPr lang="en-US" sz="2000" dirty="0" smtClean="0"/>
            </a:br>
            <a:endParaRPr lang="en-US" sz="2000" dirty="0"/>
          </a:p>
        </p:txBody>
      </p:sp>
      <p:sp>
        <p:nvSpPr>
          <p:cNvPr id="3" name="Content Placeholder 2"/>
          <p:cNvSpPr>
            <a:spLocks noGrp="1"/>
          </p:cNvSpPr>
          <p:nvPr>
            <p:ph idx="1"/>
          </p:nvPr>
        </p:nvSpPr>
        <p:spPr/>
        <p:txBody>
          <a:bodyPr>
            <a:normAutofit/>
          </a:bodyPr>
          <a:lstStyle/>
          <a:p>
            <a:r>
              <a:rPr lang="en-US" sz="2000" b="1" dirty="0" smtClean="0"/>
              <a:t>The Arts </a:t>
            </a:r>
            <a:r>
              <a:rPr lang="en-US" sz="2000" b="1" dirty="0"/>
              <a:t>and </a:t>
            </a:r>
            <a:r>
              <a:rPr lang="en-US" sz="2000" b="1" dirty="0" smtClean="0"/>
              <a:t>Crafts movement</a:t>
            </a:r>
            <a:r>
              <a:rPr lang="en-US" sz="2000" dirty="0" smtClean="0"/>
              <a:t> </a:t>
            </a:r>
            <a:r>
              <a:rPr lang="en-US" sz="2000" dirty="0"/>
              <a:t>was an international design movement </a:t>
            </a:r>
            <a:r>
              <a:rPr lang="en-US" sz="2000" dirty="0" smtClean="0"/>
              <a:t>between </a:t>
            </a:r>
            <a:r>
              <a:rPr lang="en-US" sz="2000" dirty="0"/>
              <a:t>1860 and 1910, </a:t>
            </a:r>
            <a:r>
              <a:rPr lang="en-US" sz="2000" dirty="0" smtClean="0"/>
              <a:t>most widespread </a:t>
            </a:r>
            <a:r>
              <a:rPr lang="en-US" sz="2000" dirty="0"/>
              <a:t>in the second half of that period</a:t>
            </a:r>
            <a:r>
              <a:rPr lang="en-US" sz="2000" dirty="0" smtClean="0"/>
              <a:t>,</a:t>
            </a:r>
            <a:r>
              <a:rPr lang="en-US" sz="2000" dirty="0"/>
              <a:t> </a:t>
            </a:r>
            <a:r>
              <a:rPr lang="en-US" sz="2000" dirty="0" smtClean="0"/>
              <a:t>&amp; influential </a:t>
            </a:r>
            <a:r>
              <a:rPr lang="en-US" sz="2000" dirty="0"/>
              <a:t>until the 1930s</a:t>
            </a:r>
            <a:r>
              <a:rPr lang="en-US" sz="2000" dirty="0" smtClean="0"/>
              <a:t>.</a:t>
            </a:r>
          </a:p>
          <a:p>
            <a:pPr marL="0" indent="0">
              <a:buNone/>
            </a:pPr>
            <a:r>
              <a:rPr lang="en-US" sz="2000" dirty="0" smtClean="0"/>
              <a:t> </a:t>
            </a:r>
          </a:p>
          <a:p>
            <a:r>
              <a:rPr lang="en-US" sz="2000" dirty="0" smtClean="0"/>
              <a:t>The leaders of this movement were:</a:t>
            </a:r>
          </a:p>
          <a:p>
            <a:pPr marL="0" indent="0">
              <a:buNone/>
            </a:pPr>
            <a:r>
              <a:rPr lang="en-US" sz="2000" dirty="0"/>
              <a:t>	</a:t>
            </a:r>
            <a:r>
              <a:rPr lang="en-US" sz="2000" dirty="0" smtClean="0"/>
              <a:t>artist </a:t>
            </a:r>
            <a:r>
              <a:rPr lang="en-US" sz="2000" dirty="0"/>
              <a:t>and writer William Morris (1834–1896</a:t>
            </a:r>
            <a:r>
              <a:rPr lang="en-US" sz="2000" dirty="0" smtClean="0"/>
              <a:t>) </a:t>
            </a:r>
          </a:p>
          <a:p>
            <a:pPr marL="0" indent="0">
              <a:buNone/>
            </a:pPr>
            <a:r>
              <a:rPr lang="en-US" sz="2000" dirty="0" smtClean="0"/>
              <a:t>	architect </a:t>
            </a:r>
            <a:r>
              <a:rPr lang="en-US" sz="2000" dirty="0"/>
              <a:t>Charles </a:t>
            </a:r>
            <a:r>
              <a:rPr lang="en-US" sz="2000" dirty="0" smtClean="0"/>
              <a:t>Voysey (</a:t>
            </a:r>
            <a:r>
              <a:rPr lang="en-US" sz="2000" dirty="0"/>
              <a:t>1857–1941) during the </a:t>
            </a:r>
            <a:r>
              <a:rPr lang="en-US" sz="2000" dirty="0" smtClean="0"/>
              <a:t>1860s</a:t>
            </a:r>
          </a:p>
          <a:p>
            <a:pPr marL="0" indent="0">
              <a:buNone/>
            </a:pPr>
            <a:r>
              <a:rPr lang="en-US" sz="2000" dirty="0" smtClean="0"/>
              <a:t> </a:t>
            </a:r>
          </a:p>
          <a:p>
            <a:r>
              <a:rPr lang="en-US" sz="2000" dirty="0" smtClean="0"/>
              <a:t>The movement </a:t>
            </a:r>
            <a:r>
              <a:rPr lang="en-US" sz="2000" dirty="0"/>
              <a:t>was inspired by the </a:t>
            </a:r>
            <a:r>
              <a:rPr lang="en-US" sz="2000" dirty="0" smtClean="0"/>
              <a:t>writings of</a:t>
            </a:r>
          </a:p>
          <a:p>
            <a:pPr marL="0" indent="0">
              <a:buNone/>
            </a:pPr>
            <a:r>
              <a:rPr lang="en-US" sz="2000" dirty="0" smtClean="0"/>
              <a:t>	John </a:t>
            </a:r>
            <a:r>
              <a:rPr lang="en-US" sz="2000" dirty="0"/>
              <a:t>Ruskin (1819–1900) </a:t>
            </a:r>
            <a:endParaRPr lang="en-US" sz="2000" dirty="0" smtClean="0"/>
          </a:p>
          <a:p>
            <a:pPr marL="0" indent="0">
              <a:buNone/>
            </a:pPr>
            <a:r>
              <a:rPr lang="en-US" sz="2000" dirty="0" smtClean="0"/>
              <a:t>	Augustus </a:t>
            </a:r>
            <a:r>
              <a:rPr lang="en-US" sz="2000" dirty="0"/>
              <a:t>Pugin (1812–1852). </a:t>
            </a:r>
            <a:endParaRPr lang="en-US" sz="2000" dirty="0" smtClean="0"/>
          </a:p>
        </p:txBody>
      </p:sp>
    </p:spTree>
    <p:extLst>
      <p:ext uri="{BB962C8B-B14F-4D97-AF65-F5344CB8AC3E}">
        <p14:creationId xmlns:p14="http://schemas.microsoft.com/office/powerpoint/2010/main" val="4096410699"/>
      </p:ext>
    </p:extLst>
  </p:cSld>
  <p:clrMapOvr>
    <a:masterClrMapping/>
  </p:clrMapOvr>
  <p:timing>
    <p:tnLst>
      <p:par>
        <p:cTn xmlns:p14="http://schemas.microsoft.com/office/powerpoint/2010/mai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Arts and Crafts Movement </a:t>
            </a:r>
            <a:br>
              <a:rPr lang="en-US" dirty="0"/>
            </a:br>
            <a:r>
              <a:rPr lang="en-US" sz="2800" dirty="0"/>
              <a:t>1860 – 1910</a:t>
            </a:r>
            <a:endParaRPr lang="en-US" dirty="0"/>
          </a:p>
        </p:txBody>
      </p:sp>
      <p:sp>
        <p:nvSpPr>
          <p:cNvPr id="3" name="Content Placeholder 2"/>
          <p:cNvSpPr>
            <a:spLocks noGrp="1"/>
          </p:cNvSpPr>
          <p:nvPr>
            <p:ph idx="1"/>
          </p:nvPr>
        </p:nvSpPr>
        <p:spPr/>
        <p:txBody>
          <a:bodyPr/>
          <a:lstStyle/>
          <a:p>
            <a:r>
              <a:rPr lang="en-US" dirty="0" smtClean="0">
                <a:hlinkClick r:id="rId2"/>
              </a:rPr>
              <a:t>The Arts and Crafts Movement</a:t>
            </a:r>
            <a:r>
              <a:rPr lang="en-US" dirty="0" smtClean="0"/>
              <a:t> </a:t>
            </a:r>
            <a:r>
              <a:rPr lang="en-US" sz="1400" dirty="0" smtClean="0"/>
              <a:t>(an 8 minute video)</a:t>
            </a:r>
            <a:endParaRPr lang="en-US" sz="1400" dirty="0"/>
          </a:p>
        </p:txBody>
      </p:sp>
    </p:spTree>
    <p:extLst>
      <p:ext uri="{BB962C8B-B14F-4D97-AF65-F5344CB8AC3E}">
        <p14:creationId xmlns:p14="http://schemas.microsoft.com/office/powerpoint/2010/main" val="985943109"/>
      </p:ext>
    </p:extLst>
  </p:cSld>
  <p:clrMapOvr>
    <a:masterClrMapping/>
  </p:clrMapOvr>
  <p:timing>
    <p:tnLst>
      <p:par>
        <p:cTn xmlns:p14="http://schemas.microsoft.com/office/powerpoint/2010/mai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dirty="0"/>
              <a:t>The Arts and Crafts Movement </a:t>
            </a:r>
            <a:r>
              <a:rPr lang="en-US" dirty="0"/>
              <a:t/>
            </a:r>
            <a:br>
              <a:rPr lang="en-US" dirty="0"/>
            </a:br>
            <a:r>
              <a:rPr lang="en-US" sz="2400" dirty="0"/>
              <a:t>1860 – </a:t>
            </a:r>
            <a:r>
              <a:rPr lang="en-US" sz="2400" dirty="0" smtClean="0"/>
              <a:t>1910</a:t>
            </a:r>
            <a:endParaRPr lang="en-US" dirty="0"/>
          </a:p>
        </p:txBody>
      </p:sp>
      <p:sp>
        <p:nvSpPr>
          <p:cNvPr id="3" name="Content Placeholder 2"/>
          <p:cNvSpPr>
            <a:spLocks noGrp="1"/>
          </p:cNvSpPr>
          <p:nvPr>
            <p:ph idx="1"/>
          </p:nvPr>
        </p:nvSpPr>
        <p:spPr/>
        <p:txBody>
          <a:bodyPr/>
          <a:lstStyle/>
          <a:p>
            <a:r>
              <a:rPr lang="en-US" sz="2000" dirty="0"/>
              <a:t>It developed first and most fully in the British Isles</a:t>
            </a:r>
            <a:r>
              <a:rPr lang="en-US" sz="2000" dirty="0" smtClean="0"/>
              <a:t>, </a:t>
            </a:r>
            <a:r>
              <a:rPr lang="en-US" sz="2000" dirty="0"/>
              <a:t>but spread to Europe and North America</a:t>
            </a:r>
            <a:r>
              <a:rPr lang="en-US" sz="2000" dirty="0" smtClean="0"/>
              <a:t>. </a:t>
            </a:r>
          </a:p>
          <a:p>
            <a:endParaRPr lang="en-US" sz="2000" dirty="0" smtClean="0"/>
          </a:p>
          <a:p>
            <a:r>
              <a:rPr lang="en-US" sz="2000" dirty="0" smtClean="0"/>
              <a:t>It </a:t>
            </a:r>
            <a:r>
              <a:rPr lang="en-US" sz="2000" dirty="0"/>
              <a:t>was largely a reaction against the impoverished state of the decorative arts at the time and the conditions in which they were produced</a:t>
            </a:r>
            <a:r>
              <a:rPr lang="en-US" sz="2000" dirty="0" smtClean="0"/>
              <a:t>. </a:t>
            </a:r>
          </a:p>
          <a:p>
            <a:endParaRPr lang="en-US" sz="2000" dirty="0"/>
          </a:p>
          <a:p>
            <a:r>
              <a:rPr lang="en-US" sz="2000" dirty="0" smtClean="0"/>
              <a:t>It </a:t>
            </a:r>
            <a:r>
              <a:rPr lang="en-US" sz="2000" dirty="0"/>
              <a:t>stood for traditional craftsmanship using simple forms and often applied medieval, romantic or folk styles of decoration</a:t>
            </a:r>
            <a:r>
              <a:rPr lang="en-US" sz="2000" dirty="0" smtClean="0"/>
              <a:t>.</a:t>
            </a:r>
          </a:p>
          <a:p>
            <a:endParaRPr lang="en-US" sz="2000" dirty="0" smtClean="0"/>
          </a:p>
          <a:p>
            <a:r>
              <a:rPr lang="en-US" sz="2000" dirty="0" smtClean="0"/>
              <a:t> </a:t>
            </a:r>
            <a:r>
              <a:rPr lang="en-US" sz="2000" dirty="0"/>
              <a:t>It advocated economic and social reform and has been said to be essentially anti-industrial</a:t>
            </a:r>
            <a:r>
              <a:rPr lang="en-US" sz="2000" dirty="0" smtClean="0"/>
              <a:t>.</a:t>
            </a:r>
            <a:endParaRPr lang="en-US" sz="2000" dirty="0"/>
          </a:p>
          <a:p>
            <a:endParaRPr lang="en-US" sz="2000" dirty="0"/>
          </a:p>
        </p:txBody>
      </p:sp>
    </p:spTree>
    <p:extLst>
      <p:ext uri="{BB962C8B-B14F-4D97-AF65-F5344CB8AC3E}">
        <p14:creationId xmlns:p14="http://schemas.microsoft.com/office/powerpoint/2010/main" val="3107294666"/>
      </p:ext>
    </p:extLst>
  </p:cSld>
  <p:clrMapOvr>
    <a:masterClrMapping/>
  </p:clrMapOvr>
  <p:timing>
    <p:tnLst>
      <p:par>
        <p:cTn xmlns:p14="http://schemas.microsoft.com/office/powerpoint/2010/mai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2"/>
          <p:cNvSpPr>
            <a:spLocks noGrp="1" noChangeArrowheads="1"/>
          </p:cNvSpPr>
          <p:nvPr>
            <p:ph type="title"/>
          </p:nvPr>
        </p:nvSpPr>
        <p:spPr/>
        <p:txBody>
          <a:bodyPr/>
          <a:lstStyle/>
          <a:p>
            <a:pPr eaLnBrk="1" hangingPunct="1"/>
            <a:r>
              <a:rPr lang="en-US" dirty="0" smtClean="0"/>
              <a:t>The Arts and Crafts Movement</a:t>
            </a:r>
            <a:br>
              <a:rPr lang="en-US" dirty="0" smtClean="0"/>
            </a:br>
            <a:r>
              <a:rPr lang="en-US" sz="2000" dirty="0" smtClean="0"/>
              <a:t>1860 - 1910</a:t>
            </a:r>
            <a:endParaRPr lang="en-US" dirty="0" smtClean="0"/>
          </a:p>
        </p:txBody>
      </p:sp>
      <p:sp>
        <p:nvSpPr>
          <p:cNvPr id="32771" name="Rectangle 3"/>
          <p:cNvSpPr>
            <a:spLocks noGrp="1" noChangeArrowheads="1"/>
          </p:cNvSpPr>
          <p:nvPr>
            <p:ph idx="1"/>
          </p:nvPr>
        </p:nvSpPr>
        <p:spPr/>
        <p:txBody>
          <a:bodyPr>
            <a:normAutofit fontScale="92500" lnSpcReduction="10000"/>
          </a:bodyPr>
          <a:lstStyle/>
          <a:p>
            <a:pPr eaLnBrk="1" hangingPunct="1"/>
            <a:r>
              <a:rPr lang="en-US" dirty="0" smtClean="0"/>
              <a:t>Rejected the machine in favor of handcrafted items.</a:t>
            </a:r>
          </a:p>
          <a:p>
            <a:pPr eaLnBrk="1" hangingPunct="1"/>
            <a:endParaRPr lang="en-US" dirty="0" smtClean="0"/>
          </a:p>
          <a:p>
            <a:pPr eaLnBrk="1" hangingPunct="1"/>
            <a:r>
              <a:rPr lang="en-US" dirty="0" smtClean="0"/>
              <a:t>Believed in honest expression of materials</a:t>
            </a:r>
          </a:p>
          <a:p>
            <a:pPr eaLnBrk="1" hangingPunct="1"/>
            <a:endParaRPr lang="en-US" dirty="0" smtClean="0"/>
          </a:p>
          <a:p>
            <a:pPr eaLnBrk="1" hangingPunct="1"/>
            <a:r>
              <a:rPr lang="en-US" dirty="0" smtClean="0"/>
              <a:t>Valued good craftsmanship </a:t>
            </a:r>
          </a:p>
          <a:p>
            <a:pPr eaLnBrk="1" hangingPunct="1"/>
            <a:endParaRPr lang="en-US" dirty="0" smtClean="0"/>
          </a:p>
          <a:p>
            <a:pPr eaLnBrk="1" hangingPunct="1"/>
            <a:r>
              <a:rPr lang="en-US" dirty="0" smtClean="0"/>
              <a:t>This movement brought design and interiors away from the heavy cluttered Victorian style to lighter, simpler shapes and an uncluttered look</a:t>
            </a:r>
          </a:p>
          <a:p>
            <a:pPr eaLnBrk="1" hangingPunct="1"/>
            <a:endParaRPr lang="en-US" dirty="0" smtClean="0"/>
          </a:p>
          <a:p>
            <a:pPr eaLnBrk="1" hangingPunct="1"/>
            <a:r>
              <a:rPr lang="en-US" dirty="0" smtClean="0"/>
              <a:t>Designers shared more of a common philosophy than a common style</a:t>
            </a:r>
          </a:p>
        </p:txBody>
      </p:sp>
    </p:spTree>
  </p:cSld>
  <p:clrMapOvr>
    <a:masterClrMapping/>
  </p:clrMapOvr>
  <p:timing>
    <p:tnLst>
      <p:par>
        <p:cTn xmlns:p14="http://schemas.microsoft.com/office/powerpoint/2010/mai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2"/>
          <p:cNvSpPr>
            <a:spLocks noGrp="1" noChangeArrowheads="1"/>
          </p:cNvSpPr>
          <p:nvPr>
            <p:ph type="title"/>
          </p:nvPr>
        </p:nvSpPr>
        <p:spPr/>
        <p:txBody>
          <a:bodyPr/>
          <a:lstStyle/>
          <a:p>
            <a:pPr eaLnBrk="1" hangingPunct="1"/>
            <a:r>
              <a:rPr lang="en-US" dirty="0" smtClean="0"/>
              <a:t>William Morris </a:t>
            </a:r>
            <a:r>
              <a:rPr lang="en-US" sz="2000" dirty="0" smtClean="0"/>
              <a:t>(1834-1896)</a:t>
            </a:r>
          </a:p>
        </p:txBody>
      </p:sp>
      <p:sp>
        <p:nvSpPr>
          <p:cNvPr id="33795" name="Rectangle 3"/>
          <p:cNvSpPr>
            <a:spLocks noGrp="1" noChangeArrowheads="1"/>
          </p:cNvSpPr>
          <p:nvPr>
            <p:ph idx="1"/>
          </p:nvPr>
        </p:nvSpPr>
        <p:spPr/>
        <p:txBody>
          <a:bodyPr/>
          <a:lstStyle/>
          <a:p>
            <a:pPr eaLnBrk="1" hangingPunct="1"/>
            <a:r>
              <a:rPr lang="en-US" dirty="0" smtClean="0"/>
              <a:t>Was a main leader of The Arts and Crafts Movement in England</a:t>
            </a:r>
          </a:p>
          <a:p>
            <a:pPr eaLnBrk="1" hangingPunct="1"/>
            <a:r>
              <a:rPr lang="en-US" dirty="0" smtClean="0"/>
              <a:t>Believed art and design should be a part of normal, daily life</a:t>
            </a:r>
          </a:p>
          <a:p>
            <a:pPr eaLnBrk="1" hangingPunct="1"/>
            <a:r>
              <a:rPr lang="en-US" dirty="0" smtClean="0"/>
              <a:t>Stressed honesty of material and workmanship</a:t>
            </a:r>
          </a:p>
          <a:p>
            <a:pPr eaLnBrk="1" hangingPunct="1"/>
            <a:r>
              <a:rPr lang="en-US" dirty="0" smtClean="0"/>
              <a:t>Opposed the concept of mass production</a:t>
            </a:r>
          </a:p>
          <a:p>
            <a:pPr eaLnBrk="1" hangingPunct="1"/>
            <a:endParaRPr lang="en-US" dirty="0" smtClean="0"/>
          </a:p>
          <a:p>
            <a:pPr eaLnBrk="1" hangingPunct="1"/>
            <a:r>
              <a:rPr lang="en-US" dirty="0" smtClean="0"/>
              <a:t>Did not like ‘the machine age’ and </a:t>
            </a:r>
          </a:p>
          <a:p>
            <a:pPr marL="0" indent="0" eaLnBrk="1" hangingPunct="1">
              <a:buNone/>
            </a:pPr>
            <a:r>
              <a:rPr lang="en-US" dirty="0" smtClean="0"/>
              <a:t>the aesthetic that was growing around </a:t>
            </a:r>
          </a:p>
          <a:p>
            <a:pPr marL="0" indent="0" eaLnBrk="1" hangingPunct="1">
              <a:buNone/>
            </a:pPr>
            <a:r>
              <a:rPr lang="en-US" dirty="0" smtClean="0"/>
              <a:t>machines</a:t>
            </a:r>
          </a:p>
          <a:p>
            <a:pPr eaLnBrk="1" hangingPunct="1"/>
            <a:endParaRPr lang="en-US" dirty="0" smtClean="0"/>
          </a:p>
        </p:txBody>
      </p:sp>
      <p:pic>
        <p:nvPicPr>
          <p:cNvPr id="2" name="Picture 1"/>
          <p:cNvPicPr>
            <a:picLocks noChangeAspect="1"/>
          </p:cNvPicPr>
          <p:nvPr/>
        </p:nvPicPr>
        <p:blipFill>
          <a:blip r:embed="rId2"/>
          <a:stretch>
            <a:fillRect/>
          </a:stretch>
        </p:blipFill>
        <p:spPr>
          <a:xfrm>
            <a:off x="6629400" y="3810000"/>
            <a:ext cx="2082800" cy="2867416"/>
          </a:xfrm>
          <a:prstGeom prst="rect">
            <a:avLst/>
          </a:prstGeom>
        </p:spPr>
      </p:pic>
    </p:spTree>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818" name="Picture 4" descr="block"/>
          <p:cNvPicPr>
            <a:picLocks noGrp="1" noChangeAspect="1" noChangeArrowheads="1"/>
          </p:cNvPicPr>
          <p:nvPr>
            <p:ph sz="quarter" idx="1"/>
          </p:nvPr>
        </p:nvPicPr>
        <p:blipFill>
          <a:blip r:embed="rId2" cstate="print"/>
          <a:srcRect/>
          <a:stretch>
            <a:fillRect/>
          </a:stretch>
        </p:blipFill>
        <p:spPr>
          <a:xfrm>
            <a:off x="152400" y="152400"/>
            <a:ext cx="4724400" cy="3190875"/>
          </a:xfrm>
          <a:noFill/>
        </p:spPr>
      </p:pic>
      <p:pic>
        <p:nvPicPr>
          <p:cNvPr id="34819" name="Picture 7" descr="morris"/>
          <p:cNvPicPr>
            <a:picLocks noGrp="1" noChangeAspect="1" noChangeArrowheads="1"/>
          </p:cNvPicPr>
          <p:nvPr>
            <p:ph sz="quarter" idx="2"/>
          </p:nvPr>
        </p:nvPicPr>
        <p:blipFill>
          <a:blip r:embed="rId3" cstate="print"/>
          <a:srcRect/>
          <a:stretch>
            <a:fillRect/>
          </a:stretch>
        </p:blipFill>
        <p:spPr>
          <a:xfrm>
            <a:off x="152400" y="4038600"/>
            <a:ext cx="1824517" cy="2667000"/>
          </a:xfrm>
          <a:noFill/>
        </p:spPr>
      </p:pic>
      <p:pic>
        <p:nvPicPr>
          <p:cNvPr id="34820" name="Picture 10" descr="wall"/>
          <p:cNvPicPr>
            <a:picLocks noGrp="1" noChangeAspect="1" noChangeArrowheads="1"/>
          </p:cNvPicPr>
          <p:nvPr>
            <p:ph sz="quarter" idx="3"/>
          </p:nvPr>
        </p:nvPicPr>
        <p:blipFill>
          <a:blip r:embed="rId4" cstate="print"/>
          <a:srcRect t="30443" b="30443"/>
          <a:stretch>
            <a:fillRect/>
          </a:stretch>
        </p:blipFill>
        <p:spPr>
          <a:xfrm>
            <a:off x="2057400" y="4038600"/>
            <a:ext cx="2728547" cy="2011363"/>
          </a:xfrm>
          <a:noFill/>
        </p:spPr>
      </p:pic>
      <p:pic>
        <p:nvPicPr>
          <p:cNvPr id="34821" name="Picture 13" descr="print"/>
          <p:cNvPicPr>
            <a:picLocks noGrp="1" noChangeAspect="1" noChangeArrowheads="1"/>
          </p:cNvPicPr>
          <p:nvPr>
            <p:ph sz="quarter" idx="4"/>
          </p:nvPr>
        </p:nvPicPr>
        <p:blipFill>
          <a:blip r:embed="rId5" cstate="print"/>
          <a:srcRect/>
          <a:stretch>
            <a:fillRect/>
          </a:stretch>
        </p:blipFill>
        <p:spPr>
          <a:xfrm>
            <a:off x="4953000" y="152400"/>
            <a:ext cx="2025650" cy="6553200"/>
          </a:xfrm>
          <a:noFill/>
        </p:spPr>
      </p:pic>
      <p:pic>
        <p:nvPicPr>
          <p:cNvPr id="34822" name="Picture 6"/>
          <p:cNvPicPr>
            <a:picLocks noChangeAspect="1" noChangeArrowheads="1"/>
          </p:cNvPicPr>
          <p:nvPr/>
        </p:nvPicPr>
        <p:blipFill>
          <a:blip r:embed="rId6" cstate="print"/>
          <a:srcRect/>
          <a:stretch>
            <a:fillRect/>
          </a:stretch>
        </p:blipFill>
        <p:spPr bwMode="auto">
          <a:xfrm>
            <a:off x="7010400" y="3702050"/>
            <a:ext cx="2057400" cy="3003550"/>
          </a:xfrm>
          <a:prstGeom prst="rect">
            <a:avLst/>
          </a:prstGeom>
          <a:noFill/>
          <a:ln w="9525">
            <a:noFill/>
            <a:miter lim="800000"/>
            <a:headEnd/>
            <a:tailEnd/>
          </a:ln>
        </p:spPr>
      </p:pic>
      <p:pic>
        <p:nvPicPr>
          <p:cNvPr id="34823" name="Picture 8"/>
          <p:cNvPicPr>
            <a:picLocks noChangeAspect="1" noChangeArrowheads="1"/>
          </p:cNvPicPr>
          <p:nvPr/>
        </p:nvPicPr>
        <p:blipFill>
          <a:blip r:embed="rId7" cstate="print"/>
          <a:srcRect/>
          <a:stretch>
            <a:fillRect/>
          </a:stretch>
        </p:blipFill>
        <p:spPr bwMode="auto">
          <a:xfrm>
            <a:off x="7010400" y="1738313"/>
            <a:ext cx="2057400" cy="1919287"/>
          </a:xfrm>
          <a:prstGeom prst="rect">
            <a:avLst/>
          </a:prstGeom>
          <a:noFill/>
          <a:ln w="9525">
            <a:noFill/>
            <a:miter lim="800000"/>
            <a:headEnd/>
            <a:tailEnd/>
          </a:ln>
        </p:spPr>
      </p:pic>
    </p:spTree>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2"/>
          <p:cNvSpPr>
            <a:spLocks noGrp="1" noChangeArrowheads="1"/>
          </p:cNvSpPr>
          <p:nvPr>
            <p:ph type="title"/>
          </p:nvPr>
        </p:nvSpPr>
        <p:spPr/>
        <p:txBody>
          <a:bodyPr/>
          <a:lstStyle/>
          <a:p>
            <a:pPr eaLnBrk="1" hangingPunct="1"/>
            <a:r>
              <a:rPr lang="en-US" smtClean="0"/>
              <a:t>William Morris</a:t>
            </a:r>
          </a:p>
        </p:txBody>
      </p:sp>
      <p:sp>
        <p:nvSpPr>
          <p:cNvPr id="35843" name="Rectangle 3"/>
          <p:cNvSpPr>
            <a:spLocks noGrp="1" noChangeArrowheads="1"/>
          </p:cNvSpPr>
          <p:nvPr>
            <p:ph idx="1"/>
          </p:nvPr>
        </p:nvSpPr>
        <p:spPr/>
        <p:txBody>
          <a:bodyPr>
            <a:normAutofit/>
          </a:bodyPr>
          <a:lstStyle/>
          <a:p>
            <a:pPr eaLnBrk="1" hangingPunct="1">
              <a:lnSpc>
                <a:spcPct val="90000"/>
              </a:lnSpc>
            </a:pPr>
            <a:r>
              <a:rPr lang="en-US" dirty="0" smtClean="0"/>
              <a:t>Was concerned about the effects of mass production—pollution, poor quality, too capitalistic.</a:t>
            </a:r>
          </a:p>
          <a:p>
            <a:pPr eaLnBrk="1" hangingPunct="1">
              <a:lnSpc>
                <a:spcPct val="90000"/>
              </a:lnSpc>
            </a:pPr>
            <a:endParaRPr lang="en-US" dirty="0" smtClean="0"/>
          </a:p>
          <a:p>
            <a:pPr eaLnBrk="1" hangingPunct="1">
              <a:lnSpc>
                <a:spcPct val="90000"/>
              </a:lnSpc>
            </a:pPr>
            <a:r>
              <a:rPr lang="en-US" dirty="0" smtClean="0"/>
              <a:t>He was a Socialist, believing that government should play a large role to help make society better. </a:t>
            </a:r>
          </a:p>
          <a:p>
            <a:pPr eaLnBrk="1" hangingPunct="1">
              <a:lnSpc>
                <a:spcPct val="90000"/>
              </a:lnSpc>
            </a:pPr>
            <a:endParaRPr lang="en-US" dirty="0" smtClean="0"/>
          </a:p>
          <a:p>
            <a:pPr eaLnBrk="1" hangingPunct="1">
              <a:lnSpc>
                <a:spcPct val="90000"/>
              </a:lnSpc>
            </a:pPr>
            <a:r>
              <a:rPr lang="en-US" dirty="0" smtClean="0"/>
              <a:t>Felt that aesthetic and social problems were inseparable</a:t>
            </a:r>
          </a:p>
          <a:p>
            <a:pPr eaLnBrk="1" hangingPunct="1">
              <a:lnSpc>
                <a:spcPct val="90000"/>
              </a:lnSpc>
            </a:pPr>
            <a:endParaRPr lang="en-US" dirty="0" smtClean="0"/>
          </a:p>
          <a:p>
            <a:pPr eaLnBrk="1" hangingPunct="1">
              <a:lnSpc>
                <a:spcPct val="90000"/>
              </a:lnSpc>
            </a:pPr>
            <a:r>
              <a:rPr lang="en-US" dirty="0" smtClean="0"/>
              <a:t>Desired a return to “the spirit of the Middle Ages when art and production were closely connected…and artists fashioned goods that were both useful and beautiful.”</a:t>
            </a:r>
          </a:p>
        </p:txBody>
      </p:sp>
    </p:spTree>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6866" name="Picture 4" descr="morris"/>
          <p:cNvPicPr>
            <a:picLocks noGrp="1" noChangeAspect="1" noChangeArrowheads="1"/>
          </p:cNvPicPr>
          <p:nvPr>
            <p:ph/>
          </p:nvPr>
        </p:nvPicPr>
        <p:blipFill>
          <a:blip r:embed="rId2" cstate="print"/>
          <a:srcRect/>
          <a:stretch>
            <a:fillRect/>
          </a:stretch>
        </p:blipFill>
        <p:spPr>
          <a:xfrm>
            <a:off x="76200" y="0"/>
            <a:ext cx="4419600" cy="3435350"/>
          </a:xfrm>
          <a:noFill/>
        </p:spPr>
      </p:pic>
      <p:pic>
        <p:nvPicPr>
          <p:cNvPr id="36867" name="Picture 4" descr="morris"/>
          <p:cNvPicPr>
            <a:picLocks noChangeAspect="1" noChangeArrowheads="1"/>
          </p:cNvPicPr>
          <p:nvPr/>
        </p:nvPicPr>
        <p:blipFill>
          <a:blip r:embed="rId3" cstate="print"/>
          <a:srcRect/>
          <a:stretch>
            <a:fillRect/>
          </a:stretch>
        </p:blipFill>
        <p:spPr bwMode="auto">
          <a:xfrm>
            <a:off x="3195638" y="3498850"/>
            <a:ext cx="3662362" cy="3359150"/>
          </a:xfrm>
          <a:prstGeom prst="rect">
            <a:avLst/>
          </a:prstGeom>
          <a:noFill/>
          <a:ln w="9525">
            <a:noFill/>
            <a:miter lim="800000"/>
            <a:headEnd/>
            <a:tailEnd/>
          </a:ln>
        </p:spPr>
      </p:pic>
      <p:pic>
        <p:nvPicPr>
          <p:cNvPr id="36868" name="Picture 6" descr="tiles"/>
          <p:cNvPicPr>
            <a:picLocks noChangeAspect="1" noChangeArrowheads="1"/>
          </p:cNvPicPr>
          <p:nvPr/>
        </p:nvPicPr>
        <p:blipFill>
          <a:blip r:embed="rId4" cstate="print"/>
          <a:srcRect/>
          <a:stretch>
            <a:fillRect/>
          </a:stretch>
        </p:blipFill>
        <p:spPr bwMode="auto">
          <a:xfrm>
            <a:off x="7042150" y="3505200"/>
            <a:ext cx="2101850" cy="3352800"/>
          </a:xfrm>
          <a:prstGeom prst="rect">
            <a:avLst/>
          </a:prstGeom>
          <a:noFill/>
          <a:ln w="9525">
            <a:noFill/>
            <a:miter lim="800000"/>
            <a:headEnd/>
            <a:tailEnd/>
          </a:ln>
        </p:spPr>
      </p:pic>
      <p:pic>
        <p:nvPicPr>
          <p:cNvPr id="36869" name="Picture 9" descr="woven"/>
          <p:cNvPicPr>
            <a:picLocks noChangeAspect="1" noChangeArrowheads="1"/>
          </p:cNvPicPr>
          <p:nvPr/>
        </p:nvPicPr>
        <p:blipFill>
          <a:blip r:embed="rId5" cstate="print"/>
          <a:srcRect/>
          <a:stretch>
            <a:fillRect/>
          </a:stretch>
        </p:blipFill>
        <p:spPr bwMode="auto">
          <a:xfrm>
            <a:off x="63500" y="3505200"/>
            <a:ext cx="2908300" cy="3352800"/>
          </a:xfrm>
          <a:prstGeom prst="rect">
            <a:avLst/>
          </a:prstGeom>
          <a:noFill/>
          <a:ln w="9525">
            <a:noFill/>
            <a:miter lim="800000"/>
            <a:headEnd/>
            <a:tailEnd/>
          </a:ln>
        </p:spPr>
      </p:pic>
      <p:sp>
        <p:nvSpPr>
          <p:cNvPr id="36870" name="Text Box 12"/>
          <p:cNvSpPr txBox="1">
            <a:spLocks noChangeArrowheads="1"/>
          </p:cNvSpPr>
          <p:nvPr/>
        </p:nvSpPr>
        <p:spPr bwMode="auto">
          <a:xfrm>
            <a:off x="4572000" y="381000"/>
            <a:ext cx="3124200" cy="830997"/>
          </a:xfrm>
          <a:prstGeom prst="rect">
            <a:avLst/>
          </a:prstGeom>
          <a:noFill/>
          <a:ln w="9525">
            <a:noFill/>
            <a:miter lim="800000"/>
            <a:headEnd/>
            <a:tailEnd/>
          </a:ln>
        </p:spPr>
        <p:txBody>
          <a:bodyPr wrap="square">
            <a:spAutoFit/>
          </a:bodyPr>
          <a:lstStyle/>
          <a:p>
            <a:pPr>
              <a:spcBef>
                <a:spcPct val="50000"/>
              </a:spcBef>
            </a:pPr>
            <a:r>
              <a:rPr lang="en-US" sz="2400" dirty="0" smtClean="0"/>
              <a:t>William Morris Textile </a:t>
            </a:r>
            <a:r>
              <a:rPr lang="en-US" sz="2400" dirty="0"/>
              <a:t>Designs</a:t>
            </a:r>
          </a:p>
        </p:txBody>
      </p:sp>
    </p:spTree>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2"/>
          <p:cNvSpPr>
            <a:spLocks noGrp="1" noChangeArrowheads="1"/>
          </p:cNvSpPr>
          <p:nvPr>
            <p:ph type="title"/>
          </p:nvPr>
        </p:nvSpPr>
        <p:spPr/>
        <p:txBody>
          <a:bodyPr/>
          <a:lstStyle/>
          <a:p>
            <a:pPr eaLnBrk="1" hangingPunct="1"/>
            <a:r>
              <a:rPr lang="en-US" smtClean="0"/>
              <a:t>William Morris</a:t>
            </a:r>
          </a:p>
        </p:txBody>
      </p:sp>
      <p:sp>
        <p:nvSpPr>
          <p:cNvPr id="37891" name="Rectangle 3"/>
          <p:cNvSpPr>
            <a:spLocks noGrp="1" noChangeArrowheads="1"/>
          </p:cNvSpPr>
          <p:nvPr>
            <p:ph idx="1"/>
          </p:nvPr>
        </p:nvSpPr>
        <p:spPr>
          <a:xfrm>
            <a:off x="457200" y="1935163"/>
            <a:ext cx="5105400" cy="4389437"/>
          </a:xfrm>
        </p:spPr>
        <p:txBody>
          <a:bodyPr>
            <a:normAutofit/>
          </a:bodyPr>
          <a:lstStyle/>
          <a:p>
            <a:pPr marL="0" indent="0" eaLnBrk="1" hangingPunct="1">
              <a:lnSpc>
                <a:spcPct val="120000"/>
              </a:lnSpc>
              <a:buNone/>
            </a:pPr>
            <a:r>
              <a:rPr lang="en-US" dirty="0" smtClean="0"/>
              <a:t>Started his own design firm in early 1860s which produced furniture, naturally-dyed cloth, hand-woven rugs, painted tiles, stained-glass windows</a:t>
            </a:r>
          </a:p>
        </p:txBody>
      </p:sp>
      <p:pic>
        <p:nvPicPr>
          <p:cNvPr id="37892" name="Picture 4" descr="print"/>
          <p:cNvPicPr>
            <a:picLocks noChangeAspect="1" noChangeArrowheads="1"/>
          </p:cNvPicPr>
          <p:nvPr/>
        </p:nvPicPr>
        <p:blipFill>
          <a:blip r:embed="rId2" cstate="print"/>
          <a:srcRect/>
          <a:stretch>
            <a:fillRect/>
          </a:stretch>
        </p:blipFill>
        <p:spPr bwMode="auto">
          <a:xfrm>
            <a:off x="6613525" y="0"/>
            <a:ext cx="2530475" cy="3429000"/>
          </a:xfrm>
          <a:prstGeom prst="rect">
            <a:avLst/>
          </a:prstGeom>
          <a:noFill/>
          <a:ln w="9525">
            <a:noFill/>
            <a:miter lim="800000"/>
            <a:headEnd/>
            <a:tailEnd/>
          </a:ln>
        </p:spPr>
      </p:pic>
      <p:pic>
        <p:nvPicPr>
          <p:cNvPr id="37893" name="Picture 8" descr="woven"/>
          <p:cNvPicPr>
            <a:picLocks noChangeAspect="1" noChangeArrowheads="1"/>
          </p:cNvPicPr>
          <p:nvPr/>
        </p:nvPicPr>
        <p:blipFill>
          <a:blip r:embed="rId3" cstate="print"/>
          <a:srcRect/>
          <a:stretch>
            <a:fillRect/>
          </a:stretch>
        </p:blipFill>
        <p:spPr bwMode="auto">
          <a:xfrm>
            <a:off x="6646863" y="3505200"/>
            <a:ext cx="2497137" cy="3352800"/>
          </a:xfrm>
          <a:prstGeom prst="rect">
            <a:avLst/>
          </a:prstGeom>
          <a:noFill/>
          <a:ln w="9525">
            <a:noFill/>
            <a:miter lim="800000"/>
            <a:headEnd/>
            <a:tailEnd/>
          </a:ln>
        </p:spPr>
      </p:pic>
    </p:spTree>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Pre – Raphaelites: 1850</a:t>
            </a:r>
            <a:endParaRPr lang="en-US" dirty="0"/>
          </a:p>
        </p:txBody>
      </p:sp>
      <p:sp>
        <p:nvSpPr>
          <p:cNvPr id="3" name="Content Placeholder 2"/>
          <p:cNvSpPr>
            <a:spLocks noGrp="1"/>
          </p:cNvSpPr>
          <p:nvPr>
            <p:ph idx="1"/>
          </p:nvPr>
        </p:nvSpPr>
        <p:spPr/>
        <p:txBody>
          <a:bodyPr/>
          <a:lstStyle/>
          <a:p>
            <a:r>
              <a:rPr lang="en-US" dirty="0" smtClean="0"/>
              <a:t>Similar to William Morris in idea content was a group of painters and writers called the ‘pre-Raphaelites’ </a:t>
            </a:r>
          </a:p>
          <a:p>
            <a:r>
              <a:rPr lang="en-US" dirty="0" smtClean="0"/>
              <a:t>they believed artists should look to nature, and to the medieval period for inspiration</a:t>
            </a:r>
            <a:endParaRPr lang="en-US" dirty="0"/>
          </a:p>
        </p:txBody>
      </p:sp>
      <p:pic>
        <p:nvPicPr>
          <p:cNvPr id="4" name="Picture 3"/>
          <p:cNvPicPr>
            <a:picLocks noChangeAspect="1"/>
          </p:cNvPicPr>
          <p:nvPr/>
        </p:nvPicPr>
        <p:blipFill>
          <a:blip r:embed="rId2"/>
          <a:stretch>
            <a:fillRect/>
          </a:stretch>
        </p:blipFill>
        <p:spPr>
          <a:xfrm>
            <a:off x="762000" y="3657600"/>
            <a:ext cx="3403600" cy="2590800"/>
          </a:xfrm>
          <a:prstGeom prst="rect">
            <a:avLst/>
          </a:prstGeom>
        </p:spPr>
      </p:pic>
      <p:pic>
        <p:nvPicPr>
          <p:cNvPr id="5" name="Picture 4"/>
          <p:cNvPicPr>
            <a:picLocks noChangeAspect="1"/>
          </p:cNvPicPr>
          <p:nvPr/>
        </p:nvPicPr>
        <p:blipFill>
          <a:blip r:embed="rId3"/>
          <a:stretch>
            <a:fillRect/>
          </a:stretch>
        </p:blipFill>
        <p:spPr>
          <a:xfrm>
            <a:off x="4495800" y="3657600"/>
            <a:ext cx="3886200" cy="2593616"/>
          </a:xfrm>
          <a:prstGeom prst="rect">
            <a:avLst/>
          </a:prstGeom>
        </p:spPr>
      </p:pic>
    </p:spTree>
    <p:extLst>
      <p:ext uri="{BB962C8B-B14F-4D97-AF65-F5344CB8AC3E}">
        <p14:creationId xmlns:p14="http://schemas.microsoft.com/office/powerpoint/2010/main" val="3266052562"/>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Pre – Raphaelites: 1850</a:t>
            </a:r>
          </a:p>
        </p:txBody>
      </p:sp>
      <p:sp>
        <p:nvSpPr>
          <p:cNvPr id="3" name="Content Placeholder 2"/>
          <p:cNvSpPr>
            <a:spLocks noGrp="1"/>
          </p:cNvSpPr>
          <p:nvPr>
            <p:ph idx="1"/>
          </p:nvPr>
        </p:nvSpPr>
        <p:spPr/>
        <p:txBody>
          <a:bodyPr/>
          <a:lstStyle/>
          <a:p>
            <a:r>
              <a:rPr lang="en-US" dirty="0"/>
              <a:t>The name Pre-Raphaelite Brotherhood referred to the groups’ opposition to the Royal Academy’s promotion of the Renaissance master Raphael. </a:t>
            </a:r>
            <a:endParaRPr lang="en-US" dirty="0" smtClean="0"/>
          </a:p>
          <a:p>
            <a:endParaRPr lang="en-US" dirty="0"/>
          </a:p>
          <a:p>
            <a:r>
              <a:rPr lang="en-US" dirty="0" smtClean="0"/>
              <a:t>They </a:t>
            </a:r>
            <a:r>
              <a:rPr lang="en-US" dirty="0"/>
              <a:t>were also in revolt also against the triviality of the immensely popular genre painting of time.</a:t>
            </a:r>
          </a:p>
        </p:txBody>
      </p:sp>
    </p:spTree>
    <p:extLst>
      <p:ext uri="{BB962C8B-B14F-4D97-AF65-F5344CB8AC3E}">
        <p14:creationId xmlns:p14="http://schemas.microsoft.com/office/powerpoint/2010/main" val="2901321100"/>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Pre-Raphaelites: 1850</a:t>
            </a:r>
            <a:endParaRPr lang="en-US" dirty="0"/>
          </a:p>
        </p:txBody>
      </p:sp>
      <p:sp>
        <p:nvSpPr>
          <p:cNvPr id="3" name="Content Placeholder 2"/>
          <p:cNvSpPr>
            <a:spLocks noGrp="1"/>
          </p:cNvSpPr>
          <p:nvPr>
            <p:ph idx="1"/>
          </p:nvPr>
        </p:nvSpPr>
        <p:spPr/>
        <p:txBody>
          <a:bodyPr/>
          <a:lstStyle/>
          <a:p>
            <a:r>
              <a:rPr lang="en-US" dirty="0"/>
              <a:t>Inspired by the theories of John Ruskin, who urged artists to ‘go to nature’, they believed in an art of serious subjects treated with maximum realism. </a:t>
            </a:r>
            <a:endParaRPr lang="en-US" dirty="0" smtClean="0"/>
          </a:p>
          <a:p>
            <a:endParaRPr lang="en-US" dirty="0" smtClean="0"/>
          </a:p>
          <a:p>
            <a:r>
              <a:rPr lang="en-US" dirty="0" smtClean="0"/>
              <a:t>Their </a:t>
            </a:r>
            <a:r>
              <a:rPr lang="en-US" dirty="0"/>
              <a:t>principal themes were initially religious, but they also used subjects from literature and poetry, particularly those dealing with love and death. </a:t>
            </a:r>
            <a:endParaRPr lang="en-US" dirty="0" smtClean="0"/>
          </a:p>
          <a:p>
            <a:endParaRPr lang="en-US" dirty="0"/>
          </a:p>
          <a:p>
            <a:r>
              <a:rPr lang="en-US" dirty="0" smtClean="0"/>
              <a:t>They </a:t>
            </a:r>
            <a:r>
              <a:rPr lang="en-US" dirty="0"/>
              <a:t>also explored modern social problems</a:t>
            </a:r>
            <a:r>
              <a:rPr lang="en-US" dirty="0" smtClean="0"/>
              <a:t>.</a:t>
            </a:r>
          </a:p>
          <a:p>
            <a:endParaRPr lang="en-US" dirty="0"/>
          </a:p>
        </p:txBody>
      </p:sp>
    </p:spTree>
    <p:extLst>
      <p:ext uri="{BB962C8B-B14F-4D97-AF65-F5344CB8AC3E}">
        <p14:creationId xmlns:p14="http://schemas.microsoft.com/office/powerpoint/2010/main" val="1789699560"/>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914" name="Picture 4" descr="millais6"/>
          <p:cNvPicPr>
            <a:picLocks noGrp="1" noChangeAspect="1" noChangeArrowheads="1"/>
          </p:cNvPicPr>
          <p:nvPr>
            <p:ph/>
          </p:nvPr>
        </p:nvPicPr>
        <p:blipFill>
          <a:blip r:embed="rId2" cstate="print"/>
          <a:srcRect/>
          <a:stretch>
            <a:fillRect/>
          </a:stretch>
        </p:blipFill>
        <p:spPr>
          <a:xfrm>
            <a:off x="152400" y="0"/>
            <a:ext cx="5613400" cy="6858000"/>
          </a:xfrm>
          <a:noFill/>
        </p:spPr>
      </p:pic>
      <p:sp>
        <p:nvSpPr>
          <p:cNvPr id="38915" name="Rectangle 6"/>
          <p:cNvSpPr>
            <a:spLocks noChangeArrowheads="1"/>
          </p:cNvSpPr>
          <p:nvPr/>
        </p:nvSpPr>
        <p:spPr bwMode="auto">
          <a:xfrm>
            <a:off x="6019800" y="5943600"/>
            <a:ext cx="2738137" cy="369332"/>
          </a:xfrm>
          <a:prstGeom prst="rect">
            <a:avLst/>
          </a:prstGeom>
          <a:noFill/>
          <a:ln w="9525">
            <a:noFill/>
            <a:miter lim="800000"/>
            <a:headEnd/>
            <a:tailEnd/>
          </a:ln>
        </p:spPr>
        <p:txBody>
          <a:bodyPr wrap="none">
            <a:spAutoFit/>
          </a:bodyPr>
          <a:lstStyle/>
          <a:p>
            <a:r>
              <a:rPr lang="en-US" dirty="0"/>
              <a:t>Pre-Raphaelite </a:t>
            </a:r>
            <a:r>
              <a:rPr lang="en-US" dirty="0" smtClean="0"/>
              <a:t>Paintings</a:t>
            </a:r>
            <a:endParaRPr lang="en-US" dirty="0"/>
          </a:p>
        </p:txBody>
      </p:sp>
      <p:pic>
        <p:nvPicPr>
          <p:cNvPr id="38917" name="Picture 5"/>
          <p:cNvPicPr>
            <a:picLocks noChangeAspect="1" noChangeArrowheads="1"/>
          </p:cNvPicPr>
          <p:nvPr/>
        </p:nvPicPr>
        <p:blipFill>
          <a:blip r:embed="rId3" cstate="print"/>
          <a:srcRect/>
          <a:stretch>
            <a:fillRect/>
          </a:stretch>
        </p:blipFill>
        <p:spPr bwMode="auto">
          <a:xfrm>
            <a:off x="5867400" y="1371600"/>
            <a:ext cx="3146425" cy="4483100"/>
          </a:xfrm>
          <a:prstGeom prst="rect">
            <a:avLst/>
          </a:prstGeom>
          <a:noFill/>
          <a:ln w="9525">
            <a:noFill/>
            <a:miter lim="800000"/>
            <a:headEnd/>
            <a:tailEnd/>
          </a:ln>
        </p:spPr>
      </p:pic>
    </p:spTree>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938" name="Picture 4" descr="waterh49"/>
          <p:cNvPicPr>
            <a:picLocks noGrp="1" noChangeAspect="1" noChangeArrowheads="1"/>
          </p:cNvPicPr>
          <p:nvPr>
            <p:ph idx="1"/>
          </p:nvPr>
        </p:nvPicPr>
        <p:blipFill>
          <a:blip r:embed="rId2" cstate="print"/>
          <a:srcRect/>
          <a:stretch>
            <a:fillRect/>
          </a:stretch>
        </p:blipFill>
        <p:spPr>
          <a:xfrm>
            <a:off x="0" y="0"/>
            <a:ext cx="4313238" cy="6858000"/>
          </a:xfrm>
          <a:noFill/>
        </p:spPr>
      </p:pic>
      <p:sp>
        <p:nvSpPr>
          <p:cNvPr id="39939" name="Rectangle 7"/>
          <p:cNvSpPr>
            <a:spLocks noChangeArrowheads="1"/>
          </p:cNvSpPr>
          <p:nvPr/>
        </p:nvSpPr>
        <p:spPr bwMode="auto">
          <a:xfrm>
            <a:off x="6934200" y="152400"/>
            <a:ext cx="1905000" cy="2862323"/>
          </a:xfrm>
          <a:prstGeom prst="rect">
            <a:avLst/>
          </a:prstGeom>
          <a:noFill/>
          <a:ln w="9525">
            <a:noFill/>
            <a:miter lim="800000"/>
            <a:headEnd/>
            <a:tailEnd/>
          </a:ln>
        </p:spPr>
        <p:txBody>
          <a:bodyPr wrap="square">
            <a:spAutoFit/>
          </a:bodyPr>
          <a:lstStyle/>
          <a:p>
            <a:r>
              <a:rPr lang="en-US" dirty="0"/>
              <a:t>Pre-Raphaelite </a:t>
            </a:r>
            <a:r>
              <a:rPr lang="en-US" dirty="0" smtClean="0"/>
              <a:t>Paintings</a:t>
            </a:r>
          </a:p>
          <a:p>
            <a:endParaRPr lang="en-US" dirty="0"/>
          </a:p>
          <a:p>
            <a:r>
              <a:rPr lang="en-US" dirty="0" smtClean="0"/>
              <a:t>This kind of visual aesthetic is what William Morris wanted to create in place of the industrial world.</a:t>
            </a:r>
            <a:endParaRPr lang="en-US" dirty="0"/>
          </a:p>
        </p:txBody>
      </p:sp>
      <p:pic>
        <p:nvPicPr>
          <p:cNvPr id="39940" name="Picture 4"/>
          <p:cNvPicPr>
            <a:picLocks noChangeAspect="1" noChangeArrowheads="1"/>
          </p:cNvPicPr>
          <p:nvPr/>
        </p:nvPicPr>
        <p:blipFill>
          <a:blip r:embed="rId3" cstate="print"/>
          <a:srcRect/>
          <a:stretch>
            <a:fillRect/>
          </a:stretch>
        </p:blipFill>
        <p:spPr bwMode="auto">
          <a:xfrm>
            <a:off x="4495800" y="3810000"/>
            <a:ext cx="4191000" cy="2994025"/>
          </a:xfrm>
          <a:prstGeom prst="rect">
            <a:avLst/>
          </a:prstGeom>
          <a:noFill/>
          <a:ln w="9525">
            <a:noFill/>
            <a:miter lim="800000"/>
            <a:headEnd/>
            <a:tailEnd/>
          </a:ln>
        </p:spPr>
      </p:pic>
      <p:pic>
        <p:nvPicPr>
          <p:cNvPr id="39941" name="Picture 4"/>
          <p:cNvPicPr>
            <a:picLocks noChangeAspect="1" noChangeArrowheads="1"/>
          </p:cNvPicPr>
          <p:nvPr/>
        </p:nvPicPr>
        <p:blipFill>
          <a:blip r:embed="rId4" cstate="print"/>
          <a:srcRect/>
          <a:stretch>
            <a:fillRect/>
          </a:stretch>
        </p:blipFill>
        <p:spPr bwMode="auto">
          <a:xfrm>
            <a:off x="4495800" y="0"/>
            <a:ext cx="2362200" cy="3817938"/>
          </a:xfrm>
          <a:prstGeom prst="rect">
            <a:avLst/>
          </a:prstGeom>
          <a:noFill/>
          <a:ln w="9525">
            <a:noFill/>
            <a:miter lim="800000"/>
            <a:headEnd/>
            <a:tailEnd/>
          </a:ln>
        </p:spPr>
      </p:pic>
    </p:spTree>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2"/>
          <p:cNvSpPr>
            <a:spLocks noGrp="1" noChangeArrowheads="1"/>
          </p:cNvSpPr>
          <p:nvPr>
            <p:ph type="title"/>
          </p:nvPr>
        </p:nvSpPr>
        <p:spPr>
          <a:xfrm>
            <a:off x="457200" y="704850"/>
            <a:ext cx="5791200" cy="1143000"/>
          </a:xfrm>
        </p:spPr>
        <p:txBody>
          <a:bodyPr/>
          <a:lstStyle/>
          <a:p>
            <a:pPr eaLnBrk="1" hangingPunct="1"/>
            <a:r>
              <a:rPr lang="en-US" smtClean="0"/>
              <a:t>Arts and Crafts Style</a:t>
            </a:r>
          </a:p>
        </p:txBody>
      </p:sp>
      <p:sp>
        <p:nvSpPr>
          <p:cNvPr id="43011" name="Rectangle 3"/>
          <p:cNvSpPr>
            <a:spLocks noGrp="1" noChangeArrowheads="1"/>
          </p:cNvSpPr>
          <p:nvPr>
            <p:ph idx="1"/>
          </p:nvPr>
        </p:nvSpPr>
        <p:spPr/>
        <p:txBody>
          <a:bodyPr/>
          <a:lstStyle/>
          <a:p>
            <a:pPr eaLnBrk="1" hangingPunct="1"/>
            <a:r>
              <a:rPr lang="en-US" smtClean="0"/>
              <a:t>1860-1900</a:t>
            </a:r>
          </a:p>
          <a:p>
            <a:pPr eaLnBrk="1" hangingPunct="1"/>
            <a:r>
              <a:rPr lang="en-US" smtClean="0"/>
              <a:t>Developed in Britain</a:t>
            </a:r>
          </a:p>
          <a:p>
            <a:pPr eaLnBrk="1" hangingPunct="1"/>
            <a:r>
              <a:rPr lang="en-US" smtClean="0"/>
              <a:t>Focused on the morality of design</a:t>
            </a:r>
          </a:p>
          <a:p>
            <a:pPr eaLnBrk="1" hangingPunct="1"/>
            <a:r>
              <a:rPr lang="en-US" smtClean="0"/>
              <a:t>Emphasis on the natural beauty of the materials</a:t>
            </a:r>
          </a:p>
          <a:p>
            <a:pPr eaLnBrk="1" hangingPunct="1"/>
            <a:r>
              <a:rPr lang="en-US" smtClean="0"/>
              <a:t>Featured simple solid masses with clearly delineated parts</a:t>
            </a:r>
          </a:p>
          <a:p>
            <a:pPr eaLnBrk="1" hangingPunct="1"/>
            <a:r>
              <a:rPr lang="en-US" smtClean="0"/>
              <a:t>Used copper, brass, oak, linen and leather</a:t>
            </a:r>
          </a:p>
          <a:p>
            <a:pPr eaLnBrk="1" hangingPunct="1"/>
            <a:endParaRPr lang="en-US" smtClean="0"/>
          </a:p>
          <a:p>
            <a:pPr eaLnBrk="1" hangingPunct="1"/>
            <a:endParaRPr lang="en-US" smtClean="0"/>
          </a:p>
        </p:txBody>
      </p:sp>
    </p:spTree>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2"/>
          <p:cNvSpPr>
            <a:spLocks noGrp="1" noChangeArrowheads="1"/>
          </p:cNvSpPr>
          <p:nvPr>
            <p:ph type="title"/>
          </p:nvPr>
        </p:nvSpPr>
        <p:spPr/>
        <p:txBody>
          <a:bodyPr/>
          <a:lstStyle/>
          <a:p>
            <a:pPr eaLnBrk="1" hangingPunct="1"/>
            <a:r>
              <a:rPr lang="en-US" smtClean="0"/>
              <a:t>Arts &amp; Crafts</a:t>
            </a:r>
          </a:p>
        </p:txBody>
      </p:sp>
      <p:sp>
        <p:nvSpPr>
          <p:cNvPr id="44035" name="Rectangle 3"/>
          <p:cNvSpPr>
            <a:spLocks noGrp="1" noChangeArrowheads="1"/>
          </p:cNvSpPr>
          <p:nvPr>
            <p:ph idx="1"/>
          </p:nvPr>
        </p:nvSpPr>
        <p:spPr/>
        <p:txBody>
          <a:bodyPr/>
          <a:lstStyle/>
          <a:p>
            <a:pPr eaLnBrk="1" hangingPunct="1"/>
            <a:r>
              <a:rPr lang="en-US" dirty="0" smtClean="0"/>
              <a:t>Later Arts &amp; Craft furniture had Japanese linear influences</a:t>
            </a:r>
          </a:p>
          <a:p>
            <a:pPr eaLnBrk="1" hangingPunct="1"/>
            <a:r>
              <a:rPr lang="en-US" dirty="0" smtClean="0"/>
              <a:t>Many followers moved to the country and set up their own workshops in rural areas</a:t>
            </a:r>
          </a:p>
          <a:p>
            <a:pPr eaLnBrk="1" hangingPunct="1"/>
            <a:r>
              <a:rPr lang="en-US" dirty="0" smtClean="0"/>
              <a:t>Used rich muted colors of brown, green, yellow and russet</a:t>
            </a:r>
          </a:p>
          <a:p>
            <a:pPr eaLnBrk="1" hangingPunct="1"/>
            <a:r>
              <a:rPr lang="en-US" dirty="0" smtClean="0"/>
              <a:t>Concept of “total design” drove their ideas</a:t>
            </a:r>
          </a:p>
          <a:p>
            <a:pPr eaLnBrk="1" hangingPunct="1"/>
            <a:endParaRPr lang="en-US" dirty="0" smtClean="0"/>
          </a:p>
          <a:p>
            <a:pPr eaLnBrk="1" hangingPunct="1"/>
            <a:endParaRPr lang="en-US" dirty="0" smtClean="0"/>
          </a:p>
          <a:p>
            <a:pPr eaLnBrk="1" hangingPunct="1"/>
            <a:endParaRPr lang="en-US" dirty="0" smtClean="0"/>
          </a:p>
        </p:txBody>
      </p:sp>
    </p:spTree>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pic>
        <p:nvPicPr>
          <p:cNvPr id="45058" name="Picture 4" descr="1898"/>
          <p:cNvPicPr>
            <a:picLocks noGrp="1" noChangeAspect="1" noChangeArrowheads="1"/>
          </p:cNvPicPr>
          <p:nvPr>
            <p:ph idx="1"/>
          </p:nvPr>
        </p:nvPicPr>
        <p:blipFill>
          <a:blip r:embed="rId2" cstate="print"/>
          <a:srcRect l="-60614" r="-60614"/>
          <a:stretch>
            <a:fillRect/>
          </a:stretch>
        </p:blipFill>
        <p:spPr>
          <a:xfrm>
            <a:off x="457200" y="1676400"/>
            <a:ext cx="8229600" cy="4525963"/>
          </a:xfrm>
          <a:noFill/>
        </p:spPr>
      </p:pic>
      <p:sp>
        <p:nvSpPr>
          <p:cNvPr id="45059" name="Text Box 6"/>
          <p:cNvSpPr txBox="1">
            <a:spLocks noChangeArrowheads="1"/>
          </p:cNvSpPr>
          <p:nvPr/>
        </p:nvSpPr>
        <p:spPr bwMode="auto">
          <a:xfrm>
            <a:off x="609600" y="304800"/>
            <a:ext cx="8001000" cy="954107"/>
          </a:xfrm>
          <a:prstGeom prst="rect">
            <a:avLst/>
          </a:prstGeom>
          <a:noFill/>
          <a:ln w="9525">
            <a:noFill/>
            <a:miter lim="800000"/>
            <a:headEnd/>
            <a:tailEnd/>
          </a:ln>
        </p:spPr>
        <p:txBody>
          <a:bodyPr wrap="square">
            <a:spAutoFit/>
          </a:bodyPr>
          <a:lstStyle/>
          <a:p>
            <a:pPr algn="ctr">
              <a:spcBef>
                <a:spcPct val="50000"/>
              </a:spcBef>
            </a:pPr>
            <a:r>
              <a:rPr lang="en-US" sz="2800" dirty="0" smtClean="0"/>
              <a:t>The movement of Arts </a:t>
            </a:r>
            <a:r>
              <a:rPr lang="en-US" sz="2800" dirty="0"/>
              <a:t>and Crafts developed in England</a:t>
            </a:r>
          </a:p>
        </p:txBody>
      </p:sp>
    </p:spTree>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11"/>
          <p:cNvSpPr>
            <a:spLocks noGrp="1" noChangeArrowheads="1"/>
          </p:cNvSpPr>
          <p:nvPr>
            <p:ph type="title"/>
          </p:nvPr>
        </p:nvSpPr>
        <p:spPr/>
        <p:txBody>
          <a:bodyPr/>
          <a:lstStyle/>
          <a:p>
            <a:pPr eaLnBrk="1" hangingPunct="1"/>
            <a:endParaRPr lang="en-US" smtClean="0"/>
          </a:p>
        </p:txBody>
      </p:sp>
      <p:pic>
        <p:nvPicPr>
          <p:cNvPr id="46083" name="Picture 4" descr="Arts and Crafts interior1"/>
          <p:cNvPicPr>
            <a:picLocks noGrp="1" noChangeAspect="1" noChangeArrowheads="1"/>
          </p:cNvPicPr>
          <p:nvPr>
            <p:ph sz="half" idx="1"/>
          </p:nvPr>
        </p:nvPicPr>
        <p:blipFill>
          <a:blip r:embed="rId2" cstate="print"/>
          <a:srcRect/>
          <a:stretch>
            <a:fillRect/>
          </a:stretch>
        </p:blipFill>
        <p:spPr>
          <a:xfrm>
            <a:off x="3886200" y="0"/>
            <a:ext cx="5257800" cy="6858000"/>
          </a:xfrm>
          <a:noFill/>
        </p:spPr>
      </p:pic>
      <p:pic>
        <p:nvPicPr>
          <p:cNvPr id="46084" name="Picture 7" descr="vase"/>
          <p:cNvPicPr>
            <a:picLocks noGrp="1" noChangeAspect="1" noChangeArrowheads="1"/>
          </p:cNvPicPr>
          <p:nvPr>
            <p:ph sz="quarter" idx="2"/>
          </p:nvPr>
        </p:nvPicPr>
        <p:blipFill>
          <a:blip r:embed="rId3" cstate="print"/>
          <a:srcRect/>
          <a:stretch>
            <a:fillRect/>
          </a:stretch>
        </p:blipFill>
        <p:spPr>
          <a:xfrm>
            <a:off x="914400" y="304800"/>
            <a:ext cx="1987550" cy="2514600"/>
          </a:xfrm>
          <a:noFill/>
        </p:spPr>
      </p:pic>
      <p:pic>
        <p:nvPicPr>
          <p:cNvPr id="46085" name="Picture 10" descr="clock"/>
          <p:cNvPicPr>
            <a:picLocks noGrp="1" noChangeAspect="1" noChangeArrowheads="1"/>
          </p:cNvPicPr>
          <p:nvPr>
            <p:ph sz="quarter" idx="3"/>
          </p:nvPr>
        </p:nvPicPr>
        <p:blipFill>
          <a:blip r:embed="rId4" cstate="print"/>
          <a:srcRect/>
          <a:stretch>
            <a:fillRect/>
          </a:stretch>
        </p:blipFill>
        <p:spPr>
          <a:xfrm>
            <a:off x="914400" y="3048000"/>
            <a:ext cx="1962150" cy="3657600"/>
          </a:xfrm>
          <a:noFill/>
        </p:spPr>
      </p:pic>
    </p:spTree>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Arts &amp; Crafts imagery</a:t>
            </a:r>
            <a:endParaRPr lang="en-US" dirty="0"/>
          </a:p>
        </p:txBody>
      </p:sp>
      <p:pic>
        <p:nvPicPr>
          <p:cNvPr id="47107" name="Picture 7" descr="vase"/>
          <p:cNvPicPr>
            <a:picLocks noGrp="1" noChangeAspect="1" noChangeArrowheads="1"/>
          </p:cNvPicPr>
          <p:nvPr>
            <p:ph sz="quarter" idx="4294967295"/>
          </p:nvPr>
        </p:nvPicPr>
        <p:blipFill>
          <a:blip r:embed="rId2" cstate="print"/>
          <a:srcRect t="20379" b="20379"/>
          <a:stretch>
            <a:fillRect/>
          </a:stretch>
        </p:blipFill>
        <p:spPr>
          <a:xfrm>
            <a:off x="5105400" y="2286000"/>
            <a:ext cx="4038600" cy="2185988"/>
          </a:xfrm>
          <a:noFill/>
        </p:spPr>
      </p:pic>
      <p:pic>
        <p:nvPicPr>
          <p:cNvPr id="47106" name="Picture 4" descr="drapes"/>
          <p:cNvPicPr>
            <a:picLocks noGrp="1" noChangeAspect="1" noChangeArrowheads="1"/>
          </p:cNvPicPr>
          <p:nvPr>
            <p:ph sz="quarter" idx="4294967295"/>
          </p:nvPr>
        </p:nvPicPr>
        <p:blipFill>
          <a:blip r:embed="rId3" cstate="print"/>
          <a:srcRect/>
          <a:stretch>
            <a:fillRect/>
          </a:stretch>
        </p:blipFill>
        <p:spPr>
          <a:xfrm>
            <a:off x="381000" y="2209800"/>
            <a:ext cx="4114800" cy="3937000"/>
          </a:xfrm>
          <a:noFill/>
        </p:spPr>
      </p:pic>
    </p:spTree>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p:txBody>
          <a:bodyPr>
            <a:normAutofit fontScale="90000"/>
          </a:bodyPr>
          <a:lstStyle/>
          <a:p>
            <a:r>
              <a:rPr lang="en-US" sz="2400" dirty="0"/>
              <a:t>A room decorated in the Arts and Crafts style by William Morris, with furniture by Philip Webb.</a:t>
            </a:r>
            <a:br>
              <a:rPr lang="en-US" sz="2400" dirty="0"/>
            </a:br>
            <a:endParaRPr lang="en-US" sz="2400" dirty="0"/>
          </a:p>
        </p:txBody>
      </p:sp>
      <p:pic>
        <p:nvPicPr>
          <p:cNvPr id="9" name="Content Placeholder 8"/>
          <p:cNvPicPr>
            <a:picLocks noGrp="1" noChangeAspect="1"/>
          </p:cNvPicPr>
          <p:nvPr>
            <p:ph idx="1"/>
          </p:nvPr>
        </p:nvPicPr>
        <p:blipFill>
          <a:blip r:embed="rId2"/>
          <a:srcRect l="-23228" r="-23228"/>
          <a:stretch>
            <a:fillRect/>
          </a:stretch>
        </p:blipFill>
        <p:spPr/>
      </p:pic>
    </p:spTree>
    <p:extLst>
      <p:ext uri="{BB962C8B-B14F-4D97-AF65-F5344CB8AC3E}">
        <p14:creationId xmlns:p14="http://schemas.microsoft.com/office/powerpoint/2010/main" val="4070582303"/>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smtClean="0"/>
              <a:t>“The Hall of the Grove, </a:t>
            </a:r>
            <a:r>
              <a:rPr lang="en-US" sz="2000" dirty="0" err="1" smtClean="0"/>
              <a:t>Harborne</a:t>
            </a:r>
            <a:r>
              <a:rPr lang="en-US" sz="2000" dirty="0" smtClean="0"/>
              <a:t>”, by William Kenrick,1877</a:t>
            </a:r>
            <a:br>
              <a:rPr lang="en-US" sz="2000" dirty="0" smtClean="0"/>
            </a:br>
            <a:r>
              <a:rPr lang="en-US" sz="2000" dirty="0" smtClean="0"/>
              <a:t>Arts &amp; Crafts imagery throughout</a:t>
            </a:r>
            <a:endParaRPr lang="en-US" sz="2000" dirty="0"/>
          </a:p>
        </p:txBody>
      </p:sp>
      <p:pic>
        <p:nvPicPr>
          <p:cNvPr id="4" name="Content Placeholder 3"/>
          <p:cNvPicPr>
            <a:picLocks noGrp="1" noChangeAspect="1"/>
          </p:cNvPicPr>
          <p:nvPr>
            <p:ph idx="1"/>
          </p:nvPr>
        </p:nvPicPr>
        <p:blipFill>
          <a:blip r:embed="rId2"/>
          <a:srcRect l="-59141" r="-59141"/>
          <a:stretch>
            <a:fillRect/>
          </a:stretch>
        </p:blipFill>
        <p:spPr/>
      </p:pic>
    </p:spTree>
    <p:extLst>
      <p:ext uri="{BB962C8B-B14F-4D97-AF65-F5344CB8AC3E}">
        <p14:creationId xmlns:p14="http://schemas.microsoft.com/office/powerpoint/2010/main" val="4186094456"/>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dirty="0"/>
              <a:t>The Red House, London, England </a:t>
            </a:r>
            <a:r>
              <a:rPr lang="en-US" sz="2800" dirty="0" smtClean="0"/>
              <a:t/>
            </a:r>
            <a:br>
              <a:rPr lang="en-US" sz="2800" dirty="0" smtClean="0"/>
            </a:br>
            <a:r>
              <a:rPr lang="en-US" sz="1400" dirty="0" smtClean="0"/>
              <a:t>(</a:t>
            </a:r>
            <a:r>
              <a:rPr lang="en-US" sz="1400" dirty="0"/>
              <a:t>Wikipedia Image</a:t>
            </a:r>
            <a:r>
              <a:rPr lang="en-US" sz="1400" dirty="0" smtClean="0"/>
              <a:t>)</a:t>
            </a:r>
            <a:br>
              <a:rPr lang="en-US" sz="1400" dirty="0" smtClean="0"/>
            </a:br>
            <a:r>
              <a:rPr lang="en-US" sz="2000" dirty="0" smtClean="0"/>
              <a:t>Home of William Morris</a:t>
            </a:r>
            <a:endParaRPr lang="en-US" sz="2000" dirty="0"/>
          </a:p>
        </p:txBody>
      </p:sp>
      <p:pic>
        <p:nvPicPr>
          <p:cNvPr id="4" name="Content Placeholder 3"/>
          <p:cNvPicPr>
            <a:picLocks noGrp="1" noChangeAspect="1"/>
          </p:cNvPicPr>
          <p:nvPr>
            <p:ph idx="1"/>
          </p:nvPr>
        </p:nvPicPr>
        <p:blipFill>
          <a:blip r:embed="rId2"/>
          <a:srcRect l="-8192" r="-8192"/>
          <a:stretch>
            <a:fillRect/>
          </a:stretch>
        </p:blipFill>
        <p:spPr/>
      </p:pic>
    </p:spTree>
    <p:extLst>
      <p:ext uri="{BB962C8B-B14F-4D97-AF65-F5344CB8AC3E}">
        <p14:creationId xmlns:p14="http://schemas.microsoft.com/office/powerpoint/2010/main" val="812875313"/>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D</a:t>
            </a:r>
            <a:r>
              <a:rPr lang="en-US" sz="2000" dirty="0" smtClean="0"/>
              <a:t>esigned </a:t>
            </a:r>
            <a:r>
              <a:rPr lang="en-US" sz="2000" dirty="0"/>
              <a:t>during 1859 by its owner, William Morris, and the architect Philip Webb, with wall paintings and stained glass by Edward Burne-Jones. </a:t>
            </a:r>
          </a:p>
        </p:txBody>
      </p:sp>
      <p:sp>
        <p:nvSpPr>
          <p:cNvPr id="3" name="Content Placeholder 2"/>
          <p:cNvSpPr>
            <a:spLocks noGrp="1"/>
          </p:cNvSpPr>
          <p:nvPr>
            <p:ph idx="1"/>
          </p:nvPr>
        </p:nvSpPr>
        <p:spPr/>
        <p:txBody>
          <a:bodyPr>
            <a:normAutofit/>
          </a:bodyPr>
          <a:lstStyle/>
          <a:p>
            <a:r>
              <a:rPr lang="en-US" sz="2000" dirty="0"/>
              <a:t>A</a:t>
            </a:r>
            <a:r>
              <a:rPr lang="en-US" sz="2000" dirty="0" smtClean="0"/>
              <a:t> </a:t>
            </a:r>
            <a:r>
              <a:rPr lang="en-US" sz="2000" dirty="0"/>
              <a:t>major building </a:t>
            </a:r>
            <a:r>
              <a:rPr lang="en-US" sz="2000" dirty="0" smtClean="0"/>
              <a:t>in </a:t>
            </a:r>
            <a:r>
              <a:rPr lang="en-US" sz="2000" dirty="0"/>
              <a:t>the history of the Arts and Crafts style and of 19th century British architecture. </a:t>
            </a:r>
          </a:p>
        </p:txBody>
      </p:sp>
      <p:pic>
        <p:nvPicPr>
          <p:cNvPr id="4" name="Picture 3"/>
          <p:cNvPicPr>
            <a:picLocks noChangeAspect="1"/>
          </p:cNvPicPr>
          <p:nvPr/>
        </p:nvPicPr>
        <p:blipFill>
          <a:blip r:embed="rId2"/>
          <a:stretch>
            <a:fillRect/>
          </a:stretch>
        </p:blipFill>
        <p:spPr>
          <a:xfrm>
            <a:off x="2057400" y="2438400"/>
            <a:ext cx="5181600" cy="4174067"/>
          </a:xfrm>
          <a:prstGeom prst="rect">
            <a:avLst/>
          </a:prstGeom>
        </p:spPr>
      </p:pic>
    </p:spTree>
    <p:extLst>
      <p:ext uri="{BB962C8B-B14F-4D97-AF65-F5344CB8AC3E}">
        <p14:creationId xmlns:p14="http://schemas.microsoft.com/office/powerpoint/2010/main" val="567924347"/>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The Red House, London, England </a:t>
            </a:r>
            <a:br>
              <a:rPr lang="en-US" dirty="0"/>
            </a:br>
            <a:r>
              <a:rPr lang="en-US" sz="1600" dirty="0"/>
              <a:t>(Wikipedia Image)</a:t>
            </a:r>
            <a:br>
              <a:rPr lang="en-US" sz="1600" dirty="0"/>
            </a:br>
            <a:r>
              <a:rPr lang="en-US" sz="2400" dirty="0"/>
              <a:t>Home of William Morris</a:t>
            </a:r>
            <a:endParaRPr lang="en-US" dirty="0"/>
          </a:p>
        </p:txBody>
      </p:sp>
      <p:pic>
        <p:nvPicPr>
          <p:cNvPr id="4" name="Content Placeholder 3"/>
          <p:cNvPicPr>
            <a:picLocks noGrp="1" noChangeAspect="1"/>
          </p:cNvPicPr>
          <p:nvPr>
            <p:ph idx="1"/>
          </p:nvPr>
        </p:nvPicPr>
        <p:blipFill>
          <a:blip r:embed="rId2"/>
          <a:srcRect l="-14974" r="-14974"/>
          <a:stretch>
            <a:fillRect/>
          </a:stretch>
        </p:blipFill>
        <p:spPr/>
      </p:pic>
    </p:spTree>
    <p:extLst>
      <p:ext uri="{BB962C8B-B14F-4D97-AF65-F5344CB8AC3E}">
        <p14:creationId xmlns:p14="http://schemas.microsoft.com/office/powerpoint/2010/main" val="3350363877"/>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smtClean="0"/>
              <a:t>The Arts &amp; Crafts movement was appealing to many artists and designers.  </a:t>
            </a:r>
          </a:p>
          <a:p>
            <a:endParaRPr lang="en-US" dirty="0"/>
          </a:p>
          <a:p>
            <a:r>
              <a:rPr lang="en-US" dirty="0" smtClean="0"/>
              <a:t>In America, </a:t>
            </a:r>
            <a:r>
              <a:rPr lang="en-US" dirty="0" err="1" smtClean="0"/>
              <a:t>Gustave</a:t>
            </a:r>
            <a:r>
              <a:rPr lang="en-US" dirty="0" smtClean="0"/>
              <a:t> </a:t>
            </a:r>
            <a:r>
              <a:rPr lang="en-US" dirty="0" err="1" smtClean="0"/>
              <a:t>Stickley</a:t>
            </a:r>
            <a:r>
              <a:rPr lang="en-US" dirty="0" smtClean="0"/>
              <a:t> made furniture and houses that expressed the ideas and the techniques of the Arts &amp; Crafts movement. </a:t>
            </a:r>
          </a:p>
          <a:p>
            <a:endParaRPr lang="en-US" dirty="0"/>
          </a:p>
          <a:p>
            <a:r>
              <a:rPr lang="en-US" dirty="0" smtClean="0"/>
              <a:t>Architects in America, such as Charles and Henry Greene adopted elements of Arts &amp; Crafts.  </a:t>
            </a:r>
            <a:endParaRPr lang="en-US" dirty="0"/>
          </a:p>
        </p:txBody>
      </p:sp>
    </p:spTree>
    <p:extLst>
      <p:ext uri="{BB962C8B-B14F-4D97-AF65-F5344CB8AC3E}">
        <p14:creationId xmlns:p14="http://schemas.microsoft.com/office/powerpoint/2010/main" val="2831325151"/>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Charles and Henry Greene, Architects</a:t>
            </a:r>
            <a:endParaRPr lang="en-US" dirty="0"/>
          </a:p>
        </p:txBody>
      </p:sp>
      <p:sp>
        <p:nvSpPr>
          <p:cNvPr id="3" name="Content Placeholder 2"/>
          <p:cNvSpPr>
            <a:spLocks noGrp="1"/>
          </p:cNvSpPr>
          <p:nvPr>
            <p:ph idx="1"/>
          </p:nvPr>
        </p:nvSpPr>
        <p:spPr/>
        <p:txBody>
          <a:bodyPr>
            <a:normAutofit fontScale="92500" lnSpcReduction="20000"/>
          </a:bodyPr>
          <a:lstStyle/>
          <a:p>
            <a:r>
              <a:rPr lang="en-US" dirty="0"/>
              <a:t>Charles and Henry Greene were born in in Brighton, Ohio, in 1868 and 1870, respectively. </a:t>
            </a:r>
            <a:endParaRPr lang="en-US" dirty="0" smtClean="0"/>
          </a:p>
          <a:p>
            <a:r>
              <a:rPr lang="en-US" dirty="0" smtClean="0"/>
              <a:t>They </a:t>
            </a:r>
            <a:r>
              <a:rPr lang="en-US" dirty="0"/>
              <a:t>grew up primarily in St. Louis, Missouri, and on their mother's family farm in West Virginia while their father attended medical school.</a:t>
            </a:r>
            <a:endParaRPr lang="en-US" dirty="0" smtClean="0"/>
          </a:p>
          <a:p>
            <a:endParaRPr lang="en-US" dirty="0"/>
          </a:p>
          <a:p>
            <a:r>
              <a:rPr lang="en-US" dirty="0" smtClean="0"/>
              <a:t>As </a:t>
            </a:r>
            <a:r>
              <a:rPr lang="en-US" dirty="0"/>
              <a:t>teenagers, the brothers studied at the Manual Training School of Washington University in St. Louis, where they studied metal- and woodworking and graduated in 1887-1888. </a:t>
            </a:r>
            <a:endParaRPr lang="en-US" dirty="0" smtClean="0"/>
          </a:p>
          <a:p>
            <a:endParaRPr lang="en-US" dirty="0"/>
          </a:p>
          <a:p>
            <a:r>
              <a:rPr lang="en-US" dirty="0" smtClean="0"/>
              <a:t>Their </a:t>
            </a:r>
            <a:r>
              <a:rPr lang="en-US" dirty="0"/>
              <a:t>father, a practicing homeopathic physician by this time, was very concerned with the need for sunlight and circulating fresh air; the importance of these elements was to become one of the signatures of the brothers' work.</a:t>
            </a:r>
          </a:p>
        </p:txBody>
      </p:sp>
    </p:spTree>
    <p:extLst>
      <p:ext uri="{BB962C8B-B14F-4D97-AF65-F5344CB8AC3E}">
        <p14:creationId xmlns:p14="http://schemas.microsoft.com/office/powerpoint/2010/main" val="1372831013"/>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Charles (left) Henry (right)  </a:t>
            </a:r>
            <a:endParaRPr lang="en-US" dirty="0"/>
          </a:p>
        </p:txBody>
      </p:sp>
      <p:pic>
        <p:nvPicPr>
          <p:cNvPr id="4" name="Content Placeholder 3"/>
          <p:cNvPicPr>
            <a:picLocks noGrp="1" noChangeAspect="1"/>
          </p:cNvPicPr>
          <p:nvPr>
            <p:ph idx="1"/>
          </p:nvPr>
        </p:nvPicPr>
        <p:blipFill>
          <a:blip r:embed="rId2"/>
          <a:srcRect t="2384" b="2384"/>
          <a:stretch>
            <a:fillRect/>
          </a:stretch>
        </p:blipFill>
        <p:spPr/>
      </p:pic>
    </p:spTree>
    <p:extLst>
      <p:ext uri="{BB962C8B-B14F-4D97-AF65-F5344CB8AC3E}">
        <p14:creationId xmlns:p14="http://schemas.microsoft.com/office/powerpoint/2010/main" val="2567381242"/>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Charles and Henry: many years later.</a:t>
            </a:r>
            <a:endParaRPr lang="en-US" dirty="0"/>
          </a:p>
        </p:txBody>
      </p:sp>
      <p:pic>
        <p:nvPicPr>
          <p:cNvPr id="4" name="Content Placeholder 3"/>
          <p:cNvPicPr>
            <a:picLocks noGrp="1" noChangeAspect="1"/>
          </p:cNvPicPr>
          <p:nvPr>
            <p:ph idx="1"/>
          </p:nvPr>
        </p:nvPicPr>
        <p:blipFill>
          <a:blip r:embed="rId2"/>
          <a:srcRect l="-20103" r="-20103"/>
          <a:stretch>
            <a:fillRect/>
          </a:stretch>
        </p:blipFill>
        <p:spPr/>
      </p:pic>
    </p:spTree>
    <p:extLst>
      <p:ext uri="{BB962C8B-B14F-4D97-AF65-F5344CB8AC3E}">
        <p14:creationId xmlns:p14="http://schemas.microsoft.com/office/powerpoint/2010/main" val="3510062286"/>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Charles and Henry Greene, Architects</a:t>
            </a:r>
          </a:p>
        </p:txBody>
      </p:sp>
      <p:sp>
        <p:nvSpPr>
          <p:cNvPr id="3" name="Content Placeholder 2"/>
          <p:cNvSpPr>
            <a:spLocks noGrp="1"/>
          </p:cNvSpPr>
          <p:nvPr>
            <p:ph idx="1"/>
          </p:nvPr>
        </p:nvSpPr>
        <p:spPr/>
        <p:txBody>
          <a:bodyPr/>
          <a:lstStyle/>
          <a:p>
            <a:r>
              <a:rPr lang="en-US" dirty="0"/>
              <a:t>After 1901 the firm began developing the distinctive stylistic elements that finally came together as a cohesive whole in their grand works of 1907-09. </a:t>
            </a:r>
            <a:endParaRPr lang="en-US" dirty="0" smtClean="0"/>
          </a:p>
          <a:p>
            <a:endParaRPr lang="en-US" dirty="0"/>
          </a:p>
          <a:p>
            <a:r>
              <a:rPr lang="en-US" dirty="0" smtClean="0"/>
              <a:t>The </a:t>
            </a:r>
            <a:r>
              <a:rPr lang="en-US" dirty="0" err="1"/>
              <a:t>Greenes</a:t>
            </a:r>
            <a:r>
              <a:rPr lang="en-US" dirty="0"/>
              <a:t> developed a personal idiom within the Arts and crafts aesthetic, receiving commissions to design furnishings for their houses.</a:t>
            </a:r>
          </a:p>
        </p:txBody>
      </p:sp>
    </p:spTree>
    <p:extLst>
      <p:ext uri="{BB962C8B-B14F-4D97-AF65-F5344CB8AC3E}">
        <p14:creationId xmlns:p14="http://schemas.microsoft.com/office/powerpoint/2010/main" val="4073782208"/>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2"/>
          <p:cNvSpPr>
            <a:spLocks noGrp="1" noChangeArrowheads="1"/>
          </p:cNvSpPr>
          <p:nvPr>
            <p:ph type="title"/>
          </p:nvPr>
        </p:nvSpPr>
        <p:spPr/>
        <p:txBody>
          <a:bodyPr/>
          <a:lstStyle/>
          <a:p>
            <a:pPr algn="ctr" eaLnBrk="1" hangingPunct="1"/>
            <a:r>
              <a:rPr lang="en-US" sz="2800" dirty="0" smtClean="0"/>
              <a:t>Architects Charles Greene and Henry Greene </a:t>
            </a:r>
            <a:r>
              <a:rPr lang="en-US" sz="2800" dirty="0"/>
              <a:t/>
            </a:r>
            <a:br>
              <a:rPr lang="en-US" sz="2800" dirty="0"/>
            </a:br>
            <a:r>
              <a:rPr lang="en-US" sz="2800" dirty="0" smtClean="0"/>
              <a:t> Gamble House, 1908, Pasadena, CA</a:t>
            </a:r>
          </a:p>
        </p:txBody>
      </p:sp>
      <p:sp>
        <p:nvSpPr>
          <p:cNvPr id="48131" name="Rectangle 3"/>
          <p:cNvSpPr>
            <a:spLocks noGrp="1" noChangeArrowheads="1"/>
          </p:cNvSpPr>
          <p:nvPr>
            <p:ph idx="1"/>
          </p:nvPr>
        </p:nvSpPr>
        <p:spPr/>
        <p:txBody>
          <a:bodyPr/>
          <a:lstStyle/>
          <a:p>
            <a:pPr eaLnBrk="1" hangingPunct="1"/>
            <a:r>
              <a:rPr lang="en-US" dirty="0" smtClean="0"/>
              <a:t>“The idea was to eliminate everything unnecessary, to make the whole as direct and as simple as possible but always with the beautiful in mind as the final goal.”</a:t>
            </a:r>
          </a:p>
          <a:p>
            <a:pPr eaLnBrk="1" hangingPunct="1"/>
            <a:r>
              <a:rPr lang="en-US" dirty="0" smtClean="0"/>
              <a:t>Built during Craftsman period when it was desirable to have nature, houses, and furnishings harmonize</a:t>
            </a:r>
          </a:p>
          <a:p>
            <a:pPr eaLnBrk="1" hangingPunct="1"/>
            <a:r>
              <a:rPr lang="en-US" dirty="0" smtClean="0"/>
              <a:t>Concept of “total </a:t>
            </a:r>
            <a:r>
              <a:rPr lang="en-US" smtClean="0"/>
              <a:t>design”</a:t>
            </a:r>
          </a:p>
          <a:p>
            <a:pPr eaLnBrk="1" hangingPunct="1"/>
            <a:endParaRPr lang="en-US" dirty="0" smtClean="0"/>
          </a:p>
          <a:p>
            <a:pPr eaLnBrk="1" hangingPunct="1"/>
            <a:r>
              <a:rPr lang="en-US" dirty="0" smtClean="0">
                <a:hlinkClick r:id="rId2"/>
              </a:rPr>
              <a:t>The Gamble House</a:t>
            </a:r>
            <a:r>
              <a:rPr lang="en-US" dirty="0" smtClean="0"/>
              <a:t>  </a:t>
            </a:r>
            <a:r>
              <a:rPr lang="en-US" sz="1400" dirty="0" smtClean="0"/>
              <a:t>(a 2.5 minute video)</a:t>
            </a:r>
            <a:endParaRPr lang="en-US" sz="1400" dirty="0"/>
          </a:p>
          <a:p>
            <a:pPr eaLnBrk="1" hangingPunct="1"/>
            <a:endParaRPr lang="en-US" dirty="0" smtClean="0"/>
          </a:p>
        </p:txBody>
      </p:sp>
    </p:spTree>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2"/>
          <p:cNvSpPr>
            <a:spLocks noGrp="1" noChangeArrowheads="1"/>
          </p:cNvSpPr>
          <p:nvPr>
            <p:ph type="title"/>
          </p:nvPr>
        </p:nvSpPr>
        <p:spPr/>
        <p:txBody>
          <a:bodyPr>
            <a:normAutofit/>
          </a:bodyPr>
          <a:lstStyle/>
          <a:p>
            <a:pPr eaLnBrk="1" hangingPunct="1"/>
            <a:r>
              <a:rPr lang="en-US" sz="2000" dirty="0" smtClean="0"/>
              <a:t>Architects Charles Green and Henry Green </a:t>
            </a:r>
            <a:br>
              <a:rPr lang="en-US" sz="2000" dirty="0" smtClean="0"/>
            </a:br>
            <a:r>
              <a:rPr lang="en-US" sz="2000" dirty="0" smtClean="0"/>
              <a:t> Gamble House, 1908</a:t>
            </a:r>
          </a:p>
        </p:txBody>
      </p:sp>
      <p:pic>
        <p:nvPicPr>
          <p:cNvPr id="49155" name="Picture 5" descr="ext"/>
          <p:cNvPicPr>
            <a:picLocks noGrp="1" noChangeAspect="1" noChangeArrowheads="1"/>
          </p:cNvPicPr>
          <p:nvPr>
            <p:ph idx="1"/>
          </p:nvPr>
        </p:nvPicPr>
        <p:blipFill>
          <a:blip r:embed="rId2" cstate="print"/>
          <a:srcRect/>
          <a:stretch>
            <a:fillRect/>
          </a:stretch>
        </p:blipFill>
        <p:spPr>
          <a:xfrm>
            <a:off x="533400" y="1295400"/>
            <a:ext cx="7924800" cy="5203825"/>
          </a:xfrm>
          <a:noFill/>
        </p:spPr>
      </p:pic>
    </p:spTree>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a:t>
            </a:r>
            <a:r>
              <a:rPr lang="en-US" sz="2000" dirty="0" smtClean="0"/>
              <a:t>1908</a:t>
            </a:r>
            <a:br>
              <a:rPr lang="en-US" sz="2000" dirty="0" smtClean="0"/>
            </a:br>
            <a:r>
              <a:rPr lang="en-US" sz="2000" dirty="0" smtClean="0"/>
              <a:t>Stair Detail: Hand crafted wood detailing</a:t>
            </a:r>
            <a:endParaRPr lang="en-US" sz="2000" dirty="0"/>
          </a:p>
        </p:txBody>
      </p:sp>
      <p:pic>
        <p:nvPicPr>
          <p:cNvPr id="4" name="Content Placeholder 3" descr="porter-stairwell.jpg"/>
          <p:cNvPicPr>
            <a:picLocks noGrp="1" noChangeAspect="1"/>
          </p:cNvPicPr>
          <p:nvPr>
            <p:ph idx="1"/>
          </p:nvPr>
        </p:nvPicPr>
        <p:blipFill>
          <a:blip r:embed="rId2">
            <a:extLst>
              <a:ext uri="{28A0092B-C50C-407E-A947-70E740481C1C}">
                <a14:useLocalDpi xmlns:a14="http://schemas.microsoft.com/office/drawing/2010/main" val="0"/>
              </a:ext>
            </a:extLst>
          </a:blip>
          <a:srcRect t="8645" b="8645"/>
          <a:stretch>
            <a:fillRect/>
          </a:stretch>
        </p:blipFill>
        <p:spPr/>
      </p:pic>
    </p:spTree>
    <p:extLst>
      <p:ext uri="{BB962C8B-B14F-4D97-AF65-F5344CB8AC3E}">
        <p14:creationId xmlns:p14="http://schemas.microsoft.com/office/powerpoint/2010/main" val="2171210810"/>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a:t>
            </a:r>
            <a:r>
              <a:rPr lang="en-US" sz="2000" dirty="0" smtClean="0"/>
              <a:t>1908</a:t>
            </a:r>
            <a:br>
              <a:rPr lang="en-US" sz="2000" dirty="0" smtClean="0"/>
            </a:br>
            <a:r>
              <a:rPr lang="en-US" sz="2000" dirty="0" smtClean="0"/>
              <a:t>Wood door detail with stained glass</a:t>
            </a:r>
            <a:endParaRPr lang="en-US" sz="2000" dirty="0"/>
          </a:p>
        </p:txBody>
      </p:sp>
      <p:pic>
        <p:nvPicPr>
          <p:cNvPr id="4" name="Content Placeholder 3" descr="porter-frontdoor.jpg"/>
          <p:cNvPicPr>
            <a:picLocks noGrp="1" noChangeAspect="1"/>
          </p:cNvPicPr>
          <p:nvPr>
            <p:ph idx="1"/>
          </p:nvPr>
        </p:nvPicPr>
        <p:blipFill>
          <a:blip r:embed="rId2">
            <a:extLst>
              <a:ext uri="{28A0092B-C50C-407E-A947-70E740481C1C}">
                <a14:useLocalDpi xmlns:a14="http://schemas.microsoft.com/office/drawing/2010/main" val="0"/>
              </a:ext>
            </a:extLst>
          </a:blip>
          <a:srcRect t="15113" b="15113"/>
          <a:stretch>
            <a:fillRect/>
          </a:stretch>
        </p:blipFill>
        <p:spPr/>
      </p:pic>
    </p:spTree>
    <p:extLst>
      <p:ext uri="{BB962C8B-B14F-4D97-AF65-F5344CB8AC3E}">
        <p14:creationId xmlns:p14="http://schemas.microsoft.com/office/powerpoint/2010/main" val="1963708361"/>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a:t>
            </a:r>
            <a:r>
              <a:rPr lang="en-US" sz="2000" dirty="0" smtClean="0"/>
              <a:t>1908</a:t>
            </a:r>
            <a:br>
              <a:rPr lang="en-US" sz="2000" dirty="0" smtClean="0"/>
            </a:br>
            <a:r>
              <a:rPr lang="en-US" sz="2000" dirty="0" smtClean="0"/>
              <a:t>Stair detail</a:t>
            </a:r>
            <a:endParaRPr lang="en-US" sz="2000" dirty="0"/>
          </a:p>
        </p:txBody>
      </p:sp>
      <p:pic>
        <p:nvPicPr>
          <p:cNvPr id="4" name="Content Placeholder 3" descr="fiennes-104.jpg"/>
          <p:cNvPicPr>
            <a:picLocks noGrp="1" noChangeAspect="1"/>
          </p:cNvPicPr>
          <p:nvPr>
            <p:ph idx="1"/>
          </p:nvPr>
        </p:nvPicPr>
        <p:blipFill>
          <a:blip r:embed="rId2">
            <a:extLst>
              <a:ext uri="{28A0092B-C50C-407E-A947-70E740481C1C}">
                <a14:useLocalDpi xmlns:a14="http://schemas.microsoft.com/office/drawing/2010/main" val="0"/>
              </a:ext>
            </a:extLst>
          </a:blip>
          <a:srcRect t="30648" b="30648"/>
          <a:stretch>
            <a:fillRect/>
          </a:stretch>
        </p:blipFill>
        <p:spPr/>
      </p:pic>
    </p:spTree>
    <p:extLst>
      <p:ext uri="{BB962C8B-B14F-4D97-AF65-F5344CB8AC3E}">
        <p14:creationId xmlns:p14="http://schemas.microsoft.com/office/powerpoint/2010/main" val="2490053438"/>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a:t>
            </a:r>
            <a:r>
              <a:rPr lang="en-US" sz="2000" dirty="0" smtClean="0"/>
              <a:t>1908</a:t>
            </a:r>
            <a:br>
              <a:rPr lang="en-US" sz="2000" dirty="0" smtClean="0"/>
            </a:br>
            <a:r>
              <a:rPr lang="en-US" sz="2000" dirty="0" smtClean="0"/>
              <a:t>Fireplace detail</a:t>
            </a:r>
            <a:endParaRPr lang="en-US" sz="2000" dirty="0"/>
          </a:p>
        </p:txBody>
      </p:sp>
      <p:pic>
        <p:nvPicPr>
          <p:cNvPr id="4" name="Content Placeholder 3" descr="fiennes-122-40.jpg"/>
          <p:cNvPicPr>
            <a:picLocks noGrp="1" noChangeAspect="1"/>
          </p:cNvPicPr>
          <p:nvPr>
            <p:ph idx="1"/>
          </p:nvPr>
        </p:nvPicPr>
        <p:blipFill>
          <a:blip r:embed="rId2">
            <a:extLst>
              <a:ext uri="{28A0092B-C50C-407E-A947-70E740481C1C}">
                <a14:useLocalDpi xmlns:a14="http://schemas.microsoft.com/office/drawing/2010/main" val="0"/>
              </a:ext>
            </a:extLst>
          </a:blip>
          <a:srcRect t="22502" b="22502"/>
          <a:stretch>
            <a:fillRect/>
          </a:stretch>
        </p:blipFill>
        <p:spPr/>
      </p:pic>
    </p:spTree>
    <p:extLst>
      <p:ext uri="{BB962C8B-B14F-4D97-AF65-F5344CB8AC3E}">
        <p14:creationId xmlns:p14="http://schemas.microsoft.com/office/powerpoint/2010/main" val="2253171092"/>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smtClean="0"/>
              <a:t> </a:t>
            </a:r>
            <a:r>
              <a:rPr lang="en-US" sz="2000" dirty="0"/>
              <a:t>Architects Charles Green and Henry Green </a:t>
            </a:r>
            <a:br>
              <a:rPr lang="en-US" sz="2000" dirty="0"/>
            </a:br>
            <a:r>
              <a:rPr lang="en-US" sz="2000" dirty="0"/>
              <a:t> Gamble House, 1908</a:t>
            </a:r>
          </a:p>
        </p:txBody>
      </p:sp>
      <p:pic>
        <p:nvPicPr>
          <p:cNvPr id="4" name="Content Placeholder 3" descr="porter-LR1039.jpg"/>
          <p:cNvPicPr>
            <a:picLocks noGrp="1" noChangeAspect="1"/>
          </p:cNvPicPr>
          <p:nvPr>
            <p:ph idx="1"/>
          </p:nvPr>
        </p:nvPicPr>
        <p:blipFill>
          <a:blip r:embed="rId2">
            <a:extLst>
              <a:ext uri="{28A0092B-C50C-407E-A947-70E740481C1C}">
                <a14:useLocalDpi xmlns:a14="http://schemas.microsoft.com/office/drawing/2010/main" val="0"/>
              </a:ext>
            </a:extLst>
          </a:blip>
          <a:srcRect t="15717" b="15717"/>
          <a:stretch>
            <a:fillRect/>
          </a:stretch>
        </p:blipFill>
        <p:spPr/>
      </p:pic>
    </p:spTree>
    <p:extLst>
      <p:ext uri="{BB962C8B-B14F-4D97-AF65-F5344CB8AC3E}">
        <p14:creationId xmlns:p14="http://schemas.microsoft.com/office/powerpoint/2010/main" val="2925193328"/>
      </p:ext>
    </p:extLst>
  </p:cSld>
  <p:clrMapOvr>
    <a:masterClrMapping/>
  </p:clrMapOvr>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porter-LRlight.jpg"/>
          <p:cNvPicPr>
            <a:picLocks noGrp="1" noChangeAspect="1"/>
          </p:cNvPicPr>
          <p:nvPr>
            <p:ph idx="1"/>
          </p:nvPr>
        </p:nvPicPr>
        <p:blipFill>
          <a:blip r:embed="rId2">
            <a:extLst>
              <a:ext uri="{28A0092B-C50C-407E-A947-70E740481C1C}">
                <a14:useLocalDpi xmlns:a14="http://schemas.microsoft.com/office/drawing/2010/main" val="0"/>
              </a:ext>
            </a:extLst>
          </a:blip>
          <a:srcRect t="22502" b="22502"/>
          <a:stretch>
            <a:fillRect/>
          </a:stretch>
        </p:blipFill>
        <p:spPr/>
      </p:pic>
    </p:spTree>
    <p:extLst>
      <p:ext uri="{BB962C8B-B14F-4D97-AF65-F5344CB8AC3E}">
        <p14:creationId xmlns:p14="http://schemas.microsoft.com/office/powerpoint/2010/main" val="879751354"/>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fiennes-123-41.jpg"/>
          <p:cNvPicPr>
            <a:picLocks noGrp="1" noChangeAspect="1"/>
          </p:cNvPicPr>
          <p:nvPr>
            <p:ph idx="1"/>
          </p:nvPr>
        </p:nvPicPr>
        <p:blipFill>
          <a:blip r:embed="rId2">
            <a:extLst>
              <a:ext uri="{28A0092B-C50C-407E-A947-70E740481C1C}">
                <a14:useLocalDpi xmlns:a14="http://schemas.microsoft.com/office/drawing/2010/main" val="0"/>
              </a:ext>
            </a:extLst>
          </a:blip>
          <a:srcRect t="22502" b="22502"/>
          <a:stretch>
            <a:fillRect/>
          </a:stretch>
        </p:blipFill>
        <p:spPr/>
      </p:pic>
    </p:spTree>
    <p:extLst>
      <p:ext uri="{BB962C8B-B14F-4D97-AF65-F5344CB8AC3E}">
        <p14:creationId xmlns:p14="http://schemas.microsoft.com/office/powerpoint/2010/main" val="1026954377"/>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porter-LRsconce.jpg"/>
          <p:cNvPicPr>
            <a:picLocks noGrp="1" noChangeAspect="1"/>
          </p:cNvPicPr>
          <p:nvPr>
            <p:ph idx="1"/>
          </p:nvPr>
        </p:nvPicPr>
        <p:blipFill>
          <a:blip r:embed="rId2">
            <a:extLst>
              <a:ext uri="{28A0092B-C50C-407E-A947-70E740481C1C}">
                <a14:useLocalDpi xmlns:a14="http://schemas.microsoft.com/office/drawing/2010/main" val="0"/>
              </a:ext>
            </a:extLst>
          </a:blip>
          <a:srcRect t="22502" b="22502"/>
          <a:stretch>
            <a:fillRect/>
          </a:stretch>
        </p:blipFill>
        <p:spPr/>
      </p:pic>
    </p:spTree>
    <p:extLst>
      <p:ext uri="{BB962C8B-B14F-4D97-AF65-F5344CB8AC3E}">
        <p14:creationId xmlns:p14="http://schemas.microsoft.com/office/powerpoint/2010/main" val="3858909974"/>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000" dirty="0"/>
              <a:t>Architects Charles Green and Henry Green </a:t>
            </a:r>
            <a:br>
              <a:rPr lang="en-US" sz="2000" dirty="0"/>
            </a:br>
            <a:r>
              <a:rPr lang="en-US" sz="2000" dirty="0"/>
              <a:t> Gamble House, 1908</a:t>
            </a:r>
          </a:p>
        </p:txBody>
      </p:sp>
      <p:pic>
        <p:nvPicPr>
          <p:cNvPr id="4" name="Content Placeholder 3" descr="fiennes-126-48.jpg"/>
          <p:cNvPicPr>
            <a:picLocks noGrp="1" noChangeAspect="1"/>
          </p:cNvPicPr>
          <p:nvPr>
            <p:ph idx="1"/>
          </p:nvPr>
        </p:nvPicPr>
        <p:blipFill>
          <a:blip r:embed="rId2">
            <a:extLst>
              <a:ext uri="{28A0092B-C50C-407E-A947-70E740481C1C}">
                <a14:useLocalDpi xmlns:a14="http://schemas.microsoft.com/office/drawing/2010/main" val="0"/>
              </a:ext>
            </a:extLst>
          </a:blip>
          <a:srcRect t="30836" b="30836"/>
          <a:stretch>
            <a:fillRect/>
          </a:stretch>
        </p:blipFill>
        <p:spPr/>
      </p:pic>
    </p:spTree>
    <p:extLst>
      <p:ext uri="{BB962C8B-B14F-4D97-AF65-F5344CB8AC3E}">
        <p14:creationId xmlns:p14="http://schemas.microsoft.com/office/powerpoint/2010/main" val="3368471854"/>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porter-dining.jpg"/>
          <p:cNvPicPr>
            <a:picLocks noGrp="1" noChangeAspect="1"/>
          </p:cNvPicPr>
          <p:nvPr>
            <p:ph idx="1"/>
          </p:nvPr>
        </p:nvPicPr>
        <p:blipFill>
          <a:blip r:embed="rId2">
            <a:extLst>
              <a:ext uri="{28A0092B-C50C-407E-A947-70E740481C1C}">
                <a14:useLocalDpi xmlns:a14="http://schemas.microsoft.com/office/drawing/2010/main" val="0"/>
              </a:ext>
            </a:extLst>
          </a:blip>
          <a:srcRect t="17937" b="17937"/>
          <a:stretch>
            <a:fillRect/>
          </a:stretch>
        </p:blipFill>
        <p:spPr/>
      </p:pic>
    </p:spTree>
    <p:extLst>
      <p:ext uri="{BB962C8B-B14F-4D97-AF65-F5344CB8AC3E}">
        <p14:creationId xmlns:p14="http://schemas.microsoft.com/office/powerpoint/2010/main" val="75940005"/>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fiennes-123-42.jpg"/>
          <p:cNvPicPr>
            <a:picLocks noGrp="1" noChangeAspect="1"/>
          </p:cNvPicPr>
          <p:nvPr>
            <p:ph idx="1"/>
          </p:nvPr>
        </p:nvPicPr>
        <p:blipFill>
          <a:blip r:embed="rId2">
            <a:extLst>
              <a:ext uri="{28A0092B-C50C-407E-A947-70E740481C1C}">
                <a14:useLocalDpi xmlns:a14="http://schemas.microsoft.com/office/drawing/2010/main" val="0"/>
              </a:ext>
            </a:extLst>
          </a:blip>
          <a:srcRect t="10502" b="10502"/>
          <a:stretch>
            <a:fillRect/>
          </a:stretch>
        </p:blipFill>
        <p:spPr/>
      </p:pic>
    </p:spTree>
    <p:extLst>
      <p:ext uri="{BB962C8B-B14F-4D97-AF65-F5344CB8AC3E}">
        <p14:creationId xmlns:p14="http://schemas.microsoft.com/office/powerpoint/2010/main" val="829239828"/>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porter-kitchen.jpg"/>
          <p:cNvPicPr>
            <a:picLocks noGrp="1" noChangeAspect="1"/>
          </p:cNvPicPr>
          <p:nvPr>
            <p:ph idx="1"/>
          </p:nvPr>
        </p:nvPicPr>
        <p:blipFill>
          <a:blip r:embed="rId2">
            <a:extLst>
              <a:ext uri="{28A0092B-C50C-407E-A947-70E740481C1C}">
                <a14:useLocalDpi xmlns:a14="http://schemas.microsoft.com/office/drawing/2010/main" val="0"/>
              </a:ext>
            </a:extLst>
          </a:blip>
          <a:srcRect t="13921" b="13921"/>
          <a:stretch>
            <a:fillRect/>
          </a:stretch>
        </p:blipFill>
        <p:spPr/>
      </p:pic>
    </p:spTree>
    <p:extLst>
      <p:ext uri="{BB962C8B-B14F-4D97-AF65-F5344CB8AC3E}">
        <p14:creationId xmlns:p14="http://schemas.microsoft.com/office/powerpoint/2010/main" val="4066976396"/>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porter-masterbed.jpg"/>
          <p:cNvPicPr>
            <a:picLocks noGrp="1" noChangeAspect="1"/>
          </p:cNvPicPr>
          <p:nvPr>
            <p:ph idx="1"/>
          </p:nvPr>
        </p:nvPicPr>
        <p:blipFill>
          <a:blip r:embed="rId2">
            <a:extLst>
              <a:ext uri="{28A0092B-C50C-407E-A947-70E740481C1C}">
                <a14:useLocalDpi xmlns:a14="http://schemas.microsoft.com/office/drawing/2010/main" val="0"/>
              </a:ext>
            </a:extLst>
          </a:blip>
          <a:srcRect t="8645" b="8645"/>
          <a:stretch>
            <a:fillRect/>
          </a:stretch>
        </p:blipFill>
        <p:spPr/>
      </p:pic>
    </p:spTree>
    <p:extLst>
      <p:ext uri="{BB962C8B-B14F-4D97-AF65-F5344CB8AC3E}">
        <p14:creationId xmlns:p14="http://schemas.microsoft.com/office/powerpoint/2010/main" val="2714643130"/>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Architects Charles Green and Henry Green </a:t>
            </a:r>
            <a:br>
              <a:rPr lang="en-US" sz="2000" dirty="0"/>
            </a:br>
            <a:r>
              <a:rPr lang="en-US" sz="2000" dirty="0"/>
              <a:t> Gamble House, 1908</a:t>
            </a:r>
          </a:p>
        </p:txBody>
      </p:sp>
      <p:pic>
        <p:nvPicPr>
          <p:cNvPr id="4" name="Content Placeholder 3" descr="fiennes-127-49.jpg"/>
          <p:cNvPicPr>
            <a:picLocks noGrp="1" noChangeAspect="1"/>
          </p:cNvPicPr>
          <p:nvPr>
            <p:ph idx="1"/>
          </p:nvPr>
        </p:nvPicPr>
        <p:blipFill>
          <a:blip r:embed="rId2">
            <a:extLst>
              <a:ext uri="{28A0092B-C50C-407E-A947-70E740481C1C}">
                <a14:useLocalDpi xmlns:a14="http://schemas.microsoft.com/office/drawing/2010/main" val="0"/>
              </a:ext>
            </a:extLst>
          </a:blip>
          <a:srcRect t="10795" b="10795"/>
          <a:stretch>
            <a:fillRect/>
          </a:stretch>
        </p:blipFill>
        <p:spPr/>
      </p:pic>
    </p:spTree>
    <p:extLst>
      <p:ext uri="{BB962C8B-B14F-4D97-AF65-F5344CB8AC3E}">
        <p14:creationId xmlns:p14="http://schemas.microsoft.com/office/powerpoint/2010/main" val="2393862965"/>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5"/>
          <p:cNvSpPr>
            <a:spLocks noGrp="1" noChangeArrowheads="1"/>
          </p:cNvSpPr>
          <p:nvPr>
            <p:ph type="title"/>
          </p:nvPr>
        </p:nvSpPr>
        <p:spPr/>
        <p:txBody>
          <a:bodyPr/>
          <a:lstStyle/>
          <a:p>
            <a:pPr eaLnBrk="1" hangingPunct="1"/>
            <a:endParaRPr lang="en-US" smtClean="0"/>
          </a:p>
        </p:txBody>
      </p:sp>
      <p:pic>
        <p:nvPicPr>
          <p:cNvPr id="50179" name="Picture 4" descr="D1_Untitled_001"/>
          <p:cNvPicPr>
            <a:picLocks noGrp="1" noChangeAspect="1" noChangeArrowheads="1"/>
          </p:cNvPicPr>
          <p:nvPr>
            <p:ph idx="1"/>
          </p:nvPr>
        </p:nvPicPr>
        <p:blipFill>
          <a:blip r:embed="rId2" cstate="print"/>
          <a:srcRect/>
          <a:stretch>
            <a:fillRect/>
          </a:stretch>
        </p:blipFill>
        <p:spPr>
          <a:xfrm>
            <a:off x="0" y="0"/>
            <a:ext cx="9144000" cy="6199188"/>
          </a:xfrm>
          <a:noFill/>
        </p:spPr>
      </p:pic>
    </p:spTree>
  </p:cSld>
  <p:clrMapOvr>
    <a:masterClrMapping/>
  </p:clrMapOvr>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2"/>
          <p:cNvSpPr>
            <a:spLocks noGrp="1" noChangeArrowheads="1"/>
          </p:cNvSpPr>
          <p:nvPr>
            <p:ph type="title"/>
          </p:nvPr>
        </p:nvSpPr>
        <p:spPr/>
        <p:txBody>
          <a:bodyPr/>
          <a:lstStyle/>
          <a:p>
            <a:pPr eaLnBrk="1" hangingPunct="1"/>
            <a:r>
              <a:rPr lang="en-US" smtClean="0"/>
              <a:t>Gamble House</a:t>
            </a:r>
          </a:p>
        </p:txBody>
      </p:sp>
      <p:sp>
        <p:nvSpPr>
          <p:cNvPr id="51203" name="Rectangle 3"/>
          <p:cNvSpPr>
            <a:spLocks noGrp="1" noChangeArrowheads="1"/>
          </p:cNvSpPr>
          <p:nvPr>
            <p:ph idx="1"/>
          </p:nvPr>
        </p:nvSpPr>
        <p:spPr/>
        <p:txBody>
          <a:bodyPr>
            <a:normAutofit lnSpcReduction="10000"/>
          </a:bodyPr>
          <a:lstStyle/>
          <a:p>
            <a:pPr eaLnBrk="1" hangingPunct="1">
              <a:lnSpc>
                <a:spcPct val="90000"/>
              </a:lnSpc>
            </a:pPr>
            <a:r>
              <a:rPr lang="en-US" dirty="0" smtClean="0"/>
              <a:t>Greene &amp; Greene emphasized craftsmanship; Wright emphasized geometric space</a:t>
            </a:r>
          </a:p>
          <a:p>
            <a:pPr eaLnBrk="1" hangingPunct="1">
              <a:lnSpc>
                <a:spcPct val="90000"/>
              </a:lnSpc>
            </a:pPr>
            <a:endParaRPr lang="en-US" dirty="0" smtClean="0"/>
          </a:p>
          <a:p>
            <a:pPr eaLnBrk="1" hangingPunct="1">
              <a:lnSpc>
                <a:spcPct val="90000"/>
              </a:lnSpc>
            </a:pPr>
            <a:r>
              <a:rPr lang="en-US" dirty="0" smtClean="0"/>
              <a:t>Attended a progressive high school devoted to shop training.</a:t>
            </a:r>
          </a:p>
          <a:p>
            <a:pPr eaLnBrk="1" hangingPunct="1">
              <a:lnSpc>
                <a:spcPct val="90000"/>
              </a:lnSpc>
            </a:pPr>
            <a:endParaRPr lang="en-US" dirty="0" smtClean="0"/>
          </a:p>
          <a:p>
            <a:pPr eaLnBrk="1" hangingPunct="1">
              <a:lnSpc>
                <a:spcPct val="90000"/>
              </a:lnSpc>
            </a:pPr>
            <a:r>
              <a:rPr lang="en-US" dirty="0" smtClean="0"/>
              <a:t>Woodward, school founder, believed that when students developed their manual skills they “could build models which helped in understanding the formulas and principals of mechanics.</a:t>
            </a:r>
            <a:r>
              <a:rPr lang="en-US" dirty="0" smtClean="0"/>
              <a:t>”</a:t>
            </a:r>
          </a:p>
          <a:p>
            <a:pPr eaLnBrk="1" hangingPunct="1">
              <a:lnSpc>
                <a:spcPct val="90000"/>
              </a:lnSpc>
            </a:pPr>
            <a:endParaRPr lang="en-US" dirty="0" smtClean="0"/>
          </a:p>
          <a:p>
            <a:pPr eaLnBrk="1" hangingPunct="1">
              <a:lnSpc>
                <a:spcPct val="90000"/>
              </a:lnSpc>
            </a:pPr>
            <a:r>
              <a:rPr lang="en-US" dirty="0" smtClean="0"/>
              <a:t>Woodward felt it was important for educated people to work with their hands as well as their minds.</a:t>
            </a:r>
          </a:p>
          <a:p>
            <a:pPr eaLnBrk="1" hangingPunct="1">
              <a:lnSpc>
                <a:spcPct val="90000"/>
              </a:lnSpc>
            </a:pPr>
            <a:endParaRPr lang="en-US" sz="2800" dirty="0" smtClean="0"/>
          </a:p>
          <a:p>
            <a:pPr eaLnBrk="1" hangingPunct="1">
              <a:lnSpc>
                <a:spcPct val="90000"/>
              </a:lnSpc>
            </a:pPr>
            <a:endParaRPr lang="en-US" sz="2800" dirty="0" smtClean="0"/>
          </a:p>
        </p:txBody>
      </p:sp>
    </p:spTree>
  </p:cSld>
  <p:clrMapOvr>
    <a:masterClrMapping/>
  </p:clrMapOvr>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2226" name="Picture 4" descr="entry"/>
          <p:cNvPicPr>
            <a:picLocks noGrp="1" noChangeAspect="1" noChangeArrowheads="1"/>
          </p:cNvPicPr>
          <p:nvPr>
            <p:ph sz="half" idx="1"/>
          </p:nvPr>
        </p:nvPicPr>
        <p:blipFill>
          <a:blip r:embed="rId2" cstate="print"/>
          <a:srcRect/>
          <a:stretch>
            <a:fillRect/>
          </a:stretch>
        </p:blipFill>
        <p:spPr>
          <a:xfrm>
            <a:off x="228600" y="457200"/>
            <a:ext cx="3660775" cy="5638800"/>
          </a:xfrm>
          <a:noFill/>
        </p:spPr>
      </p:pic>
      <p:pic>
        <p:nvPicPr>
          <p:cNvPr id="52227" name="Picture 7" descr="Untitled_010"/>
          <p:cNvPicPr>
            <a:picLocks noGrp="1" noChangeAspect="1" noChangeArrowheads="1"/>
          </p:cNvPicPr>
          <p:nvPr>
            <p:ph sz="half" idx="2"/>
          </p:nvPr>
        </p:nvPicPr>
        <p:blipFill>
          <a:blip r:embed="rId3" cstate="print"/>
          <a:srcRect/>
          <a:stretch>
            <a:fillRect/>
          </a:stretch>
        </p:blipFill>
        <p:spPr>
          <a:xfrm>
            <a:off x="4038600" y="1057275"/>
            <a:ext cx="4953000" cy="3971925"/>
          </a:xfrm>
          <a:noFill/>
        </p:spPr>
      </p:pic>
      <p:sp>
        <p:nvSpPr>
          <p:cNvPr id="52228" name="Text Box 10"/>
          <p:cNvSpPr txBox="1">
            <a:spLocks noChangeArrowheads="1"/>
          </p:cNvSpPr>
          <p:nvPr/>
        </p:nvSpPr>
        <p:spPr bwMode="auto">
          <a:xfrm>
            <a:off x="228600" y="6172200"/>
            <a:ext cx="6629400" cy="461665"/>
          </a:xfrm>
          <a:prstGeom prst="rect">
            <a:avLst/>
          </a:prstGeom>
          <a:noFill/>
          <a:ln w="9525">
            <a:noFill/>
            <a:miter lim="800000"/>
            <a:headEnd/>
            <a:tailEnd/>
          </a:ln>
        </p:spPr>
        <p:txBody>
          <a:bodyPr wrap="square">
            <a:spAutoFit/>
          </a:bodyPr>
          <a:lstStyle/>
          <a:p>
            <a:pPr>
              <a:spcBef>
                <a:spcPct val="50000"/>
              </a:spcBef>
            </a:pPr>
            <a:r>
              <a:rPr lang="en-US" sz="2400" dirty="0" smtClean="0"/>
              <a:t>Intimate scale </a:t>
            </a:r>
            <a:r>
              <a:rPr lang="en-US" sz="2400" dirty="0"/>
              <a:t>“lowered ceiling” entry.</a:t>
            </a:r>
          </a:p>
        </p:txBody>
      </p:sp>
    </p:spTree>
  </p:cSld>
  <p:clrMapOvr>
    <a:masterClrMapping/>
  </p:clrMapOvr>
</p:sld>
</file>

<file path=ppt/slides/slide1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3250" name="Picture 4" descr="ext"/>
          <p:cNvPicPr>
            <a:picLocks noGrp="1" noChangeAspect="1" noChangeArrowheads="1"/>
          </p:cNvPicPr>
          <p:nvPr>
            <p:ph sz="half" idx="1"/>
          </p:nvPr>
        </p:nvPicPr>
        <p:blipFill>
          <a:blip r:embed="rId2" cstate="print"/>
          <a:srcRect/>
          <a:stretch>
            <a:fillRect/>
          </a:stretch>
        </p:blipFill>
        <p:spPr>
          <a:xfrm>
            <a:off x="228600" y="152400"/>
            <a:ext cx="4906963" cy="6553200"/>
          </a:xfrm>
          <a:noFill/>
        </p:spPr>
      </p:pic>
      <p:pic>
        <p:nvPicPr>
          <p:cNvPr id="53251" name="Picture 7" descr="light"/>
          <p:cNvPicPr>
            <a:picLocks noGrp="1" noChangeAspect="1" noChangeArrowheads="1"/>
          </p:cNvPicPr>
          <p:nvPr>
            <p:ph sz="quarter" idx="2"/>
          </p:nvPr>
        </p:nvPicPr>
        <p:blipFill>
          <a:blip r:embed="rId3" cstate="print"/>
          <a:srcRect/>
          <a:stretch>
            <a:fillRect/>
          </a:stretch>
        </p:blipFill>
        <p:spPr>
          <a:xfrm>
            <a:off x="5334000" y="1425575"/>
            <a:ext cx="3703638" cy="2436813"/>
          </a:xfrm>
          <a:noFill/>
        </p:spPr>
      </p:pic>
      <p:pic>
        <p:nvPicPr>
          <p:cNvPr id="53252" name="Picture 10" descr="detail"/>
          <p:cNvPicPr>
            <a:picLocks noGrp="1" noChangeAspect="1" noChangeArrowheads="1"/>
          </p:cNvPicPr>
          <p:nvPr>
            <p:ph sz="quarter" idx="3"/>
          </p:nvPr>
        </p:nvPicPr>
        <p:blipFill>
          <a:blip r:embed="rId4" cstate="print"/>
          <a:srcRect t="12748" b="12748"/>
          <a:stretch>
            <a:fillRect/>
          </a:stretch>
        </p:blipFill>
        <p:spPr>
          <a:xfrm>
            <a:off x="5334000" y="4114800"/>
            <a:ext cx="3733800" cy="2022475"/>
          </a:xfrm>
          <a:noFill/>
        </p:spPr>
      </p:pic>
    </p:spTree>
  </p:cSld>
  <p:clrMapOvr>
    <a:masterClrMapping/>
  </p:clrMapOvr>
</p:sld>
</file>

<file path=ppt/slides/slide1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8"/>
          <p:cNvSpPr>
            <a:spLocks noGrp="1" noChangeArrowheads="1"/>
          </p:cNvSpPr>
          <p:nvPr>
            <p:ph type="title"/>
          </p:nvPr>
        </p:nvSpPr>
        <p:spPr/>
        <p:txBody>
          <a:bodyPr/>
          <a:lstStyle/>
          <a:p>
            <a:pPr eaLnBrk="1" hangingPunct="1"/>
            <a:endParaRPr lang="en-US" smtClean="0"/>
          </a:p>
        </p:txBody>
      </p:sp>
      <p:pic>
        <p:nvPicPr>
          <p:cNvPr id="54275" name="Picture 7" descr="tanle"/>
          <p:cNvPicPr>
            <a:picLocks noGrp="1" noChangeAspect="1" noChangeArrowheads="1"/>
          </p:cNvPicPr>
          <p:nvPr>
            <p:ph sz="half" idx="1"/>
          </p:nvPr>
        </p:nvPicPr>
        <p:blipFill>
          <a:blip r:embed="rId2" cstate="print"/>
          <a:srcRect/>
          <a:stretch>
            <a:fillRect/>
          </a:stretch>
        </p:blipFill>
        <p:spPr>
          <a:xfrm>
            <a:off x="0" y="0"/>
            <a:ext cx="9144000" cy="5999163"/>
          </a:xfrm>
          <a:noFill/>
        </p:spPr>
      </p:pic>
      <p:sp>
        <p:nvSpPr>
          <p:cNvPr id="2" name="TextBox 1"/>
          <p:cNvSpPr txBox="1"/>
          <p:nvPr/>
        </p:nvSpPr>
        <p:spPr>
          <a:xfrm>
            <a:off x="272764" y="6273094"/>
            <a:ext cx="8956298" cy="369332"/>
          </a:xfrm>
          <a:prstGeom prst="rect">
            <a:avLst/>
          </a:prstGeom>
          <a:noFill/>
        </p:spPr>
        <p:txBody>
          <a:bodyPr wrap="none" rtlCol="0">
            <a:spAutoFit/>
          </a:bodyPr>
          <a:lstStyle/>
          <a:p>
            <a:r>
              <a:rPr lang="en-US" dirty="0" smtClean="0"/>
              <a:t>Furniture that is NOT machine made: this kind of furniture expresses the human touch.</a:t>
            </a:r>
            <a:endParaRPr lang="en-US" dirty="0"/>
          </a:p>
        </p:txBody>
      </p:sp>
    </p:spTree>
  </p:cSld>
  <p:clrMapOvr>
    <a:masterClrMapping/>
  </p:clrMapOvr>
</p:sld>
</file>

<file path=ppt/slides/slide1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5"/>
          <p:cNvSpPr>
            <a:spLocks noGrp="1" noChangeArrowheads="1"/>
          </p:cNvSpPr>
          <p:nvPr>
            <p:ph type="title"/>
          </p:nvPr>
        </p:nvSpPr>
        <p:spPr/>
        <p:txBody>
          <a:bodyPr/>
          <a:lstStyle/>
          <a:p>
            <a:pPr eaLnBrk="1" hangingPunct="1"/>
            <a:endParaRPr lang="en-US" smtClean="0"/>
          </a:p>
        </p:txBody>
      </p:sp>
      <p:pic>
        <p:nvPicPr>
          <p:cNvPr id="55299" name="Picture 4" descr="fire"/>
          <p:cNvPicPr>
            <a:picLocks noGrp="1" noChangeAspect="1" noChangeArrowheads="1"/>
          </p:cNvPicPr>
          <p:nvPr>
            <p:ph idx="1"/>
          </p:nvPr>
        </p:nvPicPr>
        <p:blipFill>
          <a:blip r:embed="rId2" cstate="print"/>
          <a:srcRect/>
          <a:stretch>
            <a:fillRect/>
          </a:stretch>
        </p:blipFill>
        <p:spPr>
          <a:xfrm>
            <a:off x="0" y="0"/>
            <a:ext cx="9144000" cy="5997575"/>
          </a:xfrm>
          <a:noFill/>
        </p:spPr>
      </p:pic>
    </p:spTree>
  </p:cSld>
  <p:clrMapOvr>
    <a:masterClrMapping/>
  </p:clrMapOvr>
</p:sld>
</file>

<file path=ppt/slides/slide1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322" name="Picture 4" descr="window"/>
          <p:cNvPicPr>
            <a:picLocks noGrp="1" noChangeAspect="1" noChangeArrowheads="1"/>
          </p:cNvPicPr>
          <p:nvPr>
            <p:ph sz="half" idx="1"/>
          </p:nvPr>
        </p:nvPicPr>
        <p:blipFill>
          <a:blip r:embed="rId2" cstate="print"/>
          <a:srcRect/>
          <a:stretch>
            <a:fillRect/>
          </a:stretch>
        </p:blipFill>
        <p:spPr>
          <a:xfrm>
            <a:off x="152400" y="152400"/>
            <a:ext cx="4038600" cy="2716213"/>
          </a:xfrm>
          <a:noFill/>
        </p:spPr>
      </p:pic>
      <p:pic>
        <p:nvPicPr>
          <p:cNvPr id="56323" name="Picture 7" descr="window"/>
          <p:cNvPicPr>
            <a:picLocks noGrp="1" noChangeAspect="1" noChangeArrowheads="1"/>
          </p:cNvPicPr>
          <p:nvPr>
            <p:ph sz="half" idx="2"/>
          </p:nvPr>
        </p:nvPicPr>
        <p:blipFill>
          <a:blip r:embed="rId3" cstate="print"/>
          <a:srcRect/>
          <a:stretch>
            <a:fillRect/>
          </a:stretch>
        </p:blipFill>
        <p:spPr>
          <a:xfrm>
            <a:off x="152400" y="2971800"/>
            <a:ext cx="5410200" cy="3576638"/>
          </a:xfrm>
          <a:noFill/>
        </p:spPr>
      </p:pic>
      <p:sp>
        <p:nvSpPr>
          <p:cNvPr id="56325" name="Text Box 11"/>
          <p:cNvSpPr txBox="1">
            <a:spLocks noChangeArrowheads="1"/>
          </p:cNvSpPr>
          <p:nvPr/>
        </p:nvSpPr>
        <p:spPr bwMode="auto">
          <a:xfrm>
            <a:off x="4267200" y="1905000"/>
            <a:ext cx="4038600" cy="830997"/>
          </a:xfrm>
          <a:prstGeom prst="rect">
            <a:avLst/>
          </a:prstGeom>
          <a:noFill/>
          <a:ln w="9525">
            <a:noFill/>
            <a:miter lim="800000"/>
            <a:headEnd/>
            <a:tailEnd/>
          </a:ln>
        </p:spPr>
        <p:txBody>
          <a:bodyPr>
            <a:spAutoFit/>
          </a:bodyPr>
          <a:lstStyle/>
          <a:p>
            <a:pPr>
              <a:spcBef>
                <a:spcPct val="50000"/>
              </a:spcBef>
            </a:pPr>
            <a:r>
              <a:rPr lang="en-US" sz="2400" dirty="0" smtClean="0"/>
              <a:t>Stained </a:t>
            </a:r>
            <a:r>
              <a:rPr lang="en-US" sz="2400" dirty="0"/>
              <a:t>Glass Reflects forms of Nature</a:t>
            </a:r>
          </a:p>
        </p:txBody>
      </p:sp>
      <p:sp>
        <p:nvSpPr>
          <p:cNvPr id="2" name="Rectangle 1"/>
          <p:cNvSpPr/>
          <p:nvPr/>
        </p:nvSpPr>
        <p:spPr>
          <a:xfrm>
            <a:off x="5791200" y="3105835"/>
            <a:ext cx="2362200" cy="923330"/>
          </a:xfrm>
          <a:prstGeom prst="rect">
            <a:avLst/>
          </a:prstGeom>
        </p:spPr>
        <p:txBody>
          <a:bodyPr wrap="square">
            <a:spAutoFit/>
          </a:bodyPr>
          <a:lstStyle/>
          <a:p>
            <a:pPr>
              <a:spcBef>
                <a:spcPct val="50000"/>
              </a:spcBef>
            </a:pPr>
            <a:r>
              <a:rPr lang="en-US" dirty="0" smtClean="0"/>
              <a:t>Stained </a:t>
            </a:r>
            <a:r>
              <a:rPr lang="en-US" dirty="0"/>
              <a:t>Glass from Louis Comfort  Tiffany Studios</a:t>
            </a:r>
          </a:p>
        </p:txBody>
      </p:sp>
    </p:spTree>
  </p:cSld>
  <p:clrMapOvr>
    <a:masterClrMapping/>
  </p:clrMapOvr>
</p:sld>
</file>

<file path=ppt/slides/slide1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8"/>
          <p:cNvSpPr>
            <a:spLocks noGrp="1" noChangeArrowheads="1"/>
          </p:cNvSpPr>
          <p:nvPr>
            <p:ph type="title"/>
          </p:nvPr>
        </p:nvSpPr>
        <p:spPr/>
        <p:txBody>
          <a:bodyPr/>
          <a:lstStyle/>
          <a:p>
            <a:pPr eaLnBrk="1" hangingPunct="1"/>
            <a:endParaRPr lang="en-US" smtClean="0"/>
          </a:p>
        </p:txBody>
      </p:sp>
      <p:pic>
        <p:nvPicPr>
          <p:cNvPr id="57347" name="Picture 4" descr="front"/>
          <p:cNvPicPr>
            <a:picLocks noGrp="1" noChangeAspect="1" noChangeArrowheads="1"/>
          </p:cNvPicPr>
          <p:nvPr>
            <p:ph sz="half" idx="1"/>
          </p:nvPr>
        </p:nvPicPr>
        <p:blipFill>
          <a:blip r:embed="rId2" cstate="print"/>
          <a:srcRect/>
          <a:stretch>
            <a:fillRect/>
          </a:stretch>
        </p:blipFill>
        <p:spPr>
          <a:xfrm>
            <a:off x="228600" y="152400"/>
            <a:ext cx="8305800" cy="2620963"/>
          </a:xfrm>
          <a:noFill/>
        </p:spPr>
      </p:pic>
      <p:pic>
        <p:nvPicPr>
          <p:cNvPr id="57348" name="Picture 7" descr="ext"/>
          <p:cNvPicPr>
            <a:picLocks noGrp="1" noChangeAspect="1" noChangeArrowheads="1"/>
          </p:cNvPicPr>
          <p:nvPr>
            <p:ph sz="half" idx="2"/>
          </p:nvPr>
        </p:nvPicPr>
        <p:blipFill>
          <a:blip r:embed="rId3" cstate="print"/>
          <a:srcRect/>
          <a:stretch>
            <a:fillRect/>
          </a:stretch>
        </p:blipFill>
        <p:spPr>
          <a:xfrm>
            <a:off x="228600" y="2895600"/>
            <a:ext cx="2568575" cy="3733800"/>
          </a:xfrm>
          <a:noFill/>
        </p:spPr>
      </p:pic>
      <p:sp>
        <p:nvSpPr>
          <p:cNvPr id="57349" name="Text Box 10"/>
          <p:cNvSpPr txBox="1">
            <a:spLocks noChangeArrowheads="1"/>
          </p:cNvSpPr>
          <p:nvPr/>
        </p:nvSpPr>
        <p:spPr bwMode="auto">
          <a:xfrm>
            <a:off x="4495800" y="2819400"/>
            <a:ext cx="3810000" cy="457200"/>
          </a:xfrm>
          <a:prstGeom prst="rect">
            <a:avLst/>
          </a:prstGeom>
          <a:noFill/>
          <a:ln w="9525">
            <a:noFill/>
            <a:miter lim="800000"/>
            <a:headEnd/>
            <a:tailEnd/>
          </a:ln>
        </p:spPr>
        <p:txBody>
          <a:bodyPr>
            <a:spAutoFit/>
          </a:bodyPr>
          <a:lstStyle/>
          <a:p>
            <a:pPr algn="r">
              <a:spcBef>
                <a:spcPct val="50000"/>
              </a:spcBef>
            </a:pPr>
            <a:r>
              <a:rPr lang="en-US" sz="2400"/>
              <a:t>Gamble House</a:t>
            </a:r>
          </a:p>
        </p:txBody>
      </p:sp>
      <p:sp>
        <p:nvSpPr>
          <p:cNvPr id="57350" name="Text Box 11"/>
          <p:cNvSpPr txBox="1">
            <a:spLocks noChangeArrowheads="1"/>
          </p:cNvSpPr>
          <p:nvPr/>
        </p:nvSpPr>
        <p:spPr bwMode="auto">
          <a:xfrm>
            <a:off x="2895600" y="6172200"/>
            <a:ext cx="3810000" cy="457200"/>
          </a:xfrm>
          <a:prstGeom prst="rect">
            <a:avLst/>
          </a:prstGeom>
          <a:noFill/>
          <a:ln w="9525">
            <a:noFill/>
            <a:miter lim="800000"/>
            <a:headEnd/>
            <a:tailEnd/>
          </a:ln>
        </p:spPr>
        <p:txBody>
          <a:bodyPr>
            <a:spAutoFit/>
          </a:bodyPr>
          <a:lstStyle/>
          <a:p>
            <a:pPr>
              <a:spcBef>
                <a:spcPct val="50000"/>
              </a:spcBef>
            </a:pPr>
            <a:r>
              <a:rPr lang="en-US" sz="2400"/>
              <a:t>Japanese Structure</a:t>
            </a:r>
          </a:p>
        </p:txBody>
      </p:sp>
      <p:pic>
        <p:nvPicPr>
          <p:cNvPr id="57351" name="Picture 4" descr="detail"/>
          <p:cNvPicPr>
            <a:picLocks noChangeAspect="1" noChangeArrowheads="1"/>
          </p:cNvPicPr>
          <p:nvPr/>
        </p:nvPicPr>
        <p:blipFill>
          <a:blip r:embed="rId4" cstate="print"/>
          <a:srcRect/>
          <a:stretch>
            <a:fillRect/>
          </a:stretch>
        </p:blipFill>
        <p:spPr bwMode="auto">
          <a:xfrm>
            <a:off x="4495800" y="3276600"/>
            <a:ext cx="4281488" cy="2819400"/>
          </a:xfrm>
          <a:prstGeom prst="rect">
            <a:avLst/>
          </a:prstGeom>
          <a:noFill/>
          <a:ln w="9525">
            <a:noFill/>
            <a:miter lim="800000"/>
            <a:headEnd/>
            <a:tailEnd/>
          </a:ln>
        </p:spPr>
      </p:pic>
    </p:spTree>
  </p:cSld>
  <p:clrMapOvr>
    <a:masterClrMapping/>
  </p:clrMapOvr>
</p:sld>
</file>

<file path=ppt/slides/slide1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2"/>
          <p:cNvSpPr>
            <a:spLocks noGrp="1" noChangeArrowheads="1"/>
          </p:cNvSpPr>
          <p:nvPr>
            <p:ph type="title"/>
          </p:nvPr>
        </p:nvSpPr>
        <p:spPr/>
        <p:txBody>
          <a:bodyPr/>
          <a:lstStyle/>
          <a:p>
            <a:pPr eaLnBrk="1" hangingPunct="1"/>
            <a:r>
              <a:rPr lang="en-US" smtClean="0"/>
              <a:t>Gamble House</a:t>
            </a:r>
          </a:p>
        </p:txBody>
      </p:sp>
      <p:sp>
        <p:nvSpPr>
          <p:cNvPr id="58371" name="Rectangle 3"/>
          <p:cNvSpPr>
            <a:spLocks noGrp="1" noChangeArrowheads="1"/>
          </p:cNvSpPr>
          <p:nvPr>
            <p:ph idx="1"/>
          </p:nvPr>
        </p:nvSpPr>
        <p:spPr/>
        <p:txBody>
          <a:bodyPr>
            <a:normAutofit/>
          </a:bodyPr>
          <a:lstStyle/>
          <a:p>
            <a:pPr eaLnBrk="1" hangingPunct="1"/>
            <a:r>
              <a:rPr lang="en-US" dirty="0" smtClean="0"/>
              <a:t>Gamble’s father was one of Procter &amp; Gamble founders</a:t>
            </a:r>
          </a:p>
          <a:p>
            <a:pPr eaLnBrk="1" hangingPunct="1"/>
            <a:endParaRPr lang="en-US" dirty="0" smtClean="0"/>
          </a:p>
          <a:p>
            <a:pPr eaLnBrk="1" hangingPunct="1"/>
            <a:r>
              <a:rPr lang="en-US" dirty="0" smtClean="0"/>
              <a:t>Unlike other homes built in Pasadena at the turn of the century, Gamble house is not classical architecture</a:t>
            </a:r>
          </a:p>
          <a:p>
            <a:pPr eaLnBrk="1" hangingPunct="1"/>
            <a:endParaRPr lang="en-US" dirty="0" smtClean="0"/>
          </a:p>
          <a:p>
            <a:pPr eaLnBrk="1" hangingPunct="1"/>
            <a:r>
              <a:rPr lang="en-US" dirty="0" smtClean="0"/>
              <a:t>Built in 1907-08</a:t>
            </a:r>
          </a:p>
          <a:p>
            <a:pPr eaLnBrk="1" hangingPunct="1"/>
            <a:endParaRPr lang="en-US" dirty="0" smtClean="0"/>
          </a:p>
          <a:p>
            <a:pPr eaLnBrk="1" hangingPunct="1"/>
            <a:r>
              <a:rPr lang="en-US" dirty="0" smtClean="0"/>
              <a:t>Today recognized as one of the most influential houses in the history of architecture in the United States</a:t>
            </a:r>
          </a:p>
        </p:txBody>
      </p:sp>
    </p:spTree>
    <p:extLst>
      <p:ext uri="{BB962C8B-B14F-4D97-AF65-F5344CB8AC3E}">
        <p14:creationId xmlns:p14="http://schemas.microsoft.com/office/powerpoint/2010/main" val="2374073907"/>
      </p:ext>
    </p:extLst>
  </p:cSld>
  <p:clrMapOvr>
    <a:masterClrMapping/>
  </p:clrMapOvr>
</p:sld>
</file>

<file path=ppt/slides/slide1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a:t>Sanborn House, Charles &amp; Henry Greene, Architects 1903</a:t>
            </a:r>
            <a:br>
              <a:rPr lang="en-US" sz="2400" dirty="0"/>
            </a:br>
            <a:endParaRPr lang="en-US" sz="2400" dirty="0"/>
          </a:p>
        </p:txBody>
      </p:sp>
      <p:pic>
        <p:nvPicPr>
          <p:cNvPr id="4" name="Content Placeholder 3"/>
          <p:cNvPicPr>
            <a:picLocks noGrp="1" noChangeAspect="1"/>
          </p:cNvPicPr>
          <p:nvPr>
            <p:ph idx="1"/>
          </p:nvPr>
        </p:nvPicPr>
        <p:blipFill>
          <a:blip r:embed="rId2"/>
          <a:srcRect l="-10817" r="-10817"/>
          <a:stretch>
            <a:fillRect/>
          </a:stretch>
        </p:blipFill>
        <p:spPr/>
      </p:pic>
    </p:spTree>
    <p:extLst>
      <p:ext uri="{BB962C8B-B14F-4D97-AF65-F5344CB8AC3E}">
        <p14:creationId xmlns:p14="http://schemas.microsoft.com/office/powerpoint/2010/main" val="3319860416"/>
      </p:ext>
    </p:extLst>
  </p:cSld>
  <p:clrMapOvr>
    <a:masterClrMapping/>
  </p:clrMapOvr>
</p:sld>
</file>

<file path=ppt/slides/slide1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Duncan Irwin House, by Greene &amp; Greene</a:t>
            </a:r>
            <a:endParaRPr lang="en-US" sz="2400" dirty="0"/>
          </a:p>
        </p:txBody>
      </p:sp>
      <p:pic>
        <p:nvPicPr>
          <p:cNvPr id="4" name="Content Placeholder 3"/>
          <p:cNvPicPr>
            <a:picLocks noGrp="1" noChangeAspect="1"/>
          </p:cNvPicPr>
          <p:nvPr>
            <p:ph idx="1"/>
          </p:nvPr>
        </p:nvPicPr>
        <p:blipFill>
          <a:blip r:embed="rId2"/>
          <a:srcRect l="-12050" r="-12050"/>
          <a:stretch>
            <a:fillRect/>
          </a:stretch>
        </p:blipFill>
        <p:spPr/>
      </p:pic>
    </p:spTree>
    <p:extLst>
      <p:ext uri="{BB962C8B-B14F-4D97-AF65-F5344CB8AC3E}">
        <p14:creationId xmlns:p14="http://schemas.microsoft.com/office/powerpoint/2010/main" val="3795659648"/>
      </p:ext>
    </p:extLst>
  </p:cSld>
  <p:clrMapOvr>
    <a:masterClrMapping/>
  </p:clrMapOvr>
</p:sld>
</file>

<file path=ppt/slides/slide1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Details were important to Charles and Henry Greene:</a:t>
            </a:r>
            <a:br>
              <a:rPr lang="en-US" sz="2400" dirty="0" smtClean="0"/>
            </a:br>
            <a:r>
              <a:rPr lang="en-US" sz="2400" dirty="0" smtClean="0"/>
              <a:t>function &amp; aesthetics = good architecture!</a:t>
            </a:r>
            <a:endParaRPr lang="en-US" sz="2400" dirty="0"/>
          </a:p>
        </p:txBody>
      </p:sp>
      <p:pic>
        <p:nvPicPr>
          <p:cNvPr id="4" name="Content Placeholder 3"/>
          <p:cNvPicPr>
            <a:picLocks noGrp="1" noChangeAspect="1"/>
          </p:cNvPicPr>
          <p:nvPr>
            <p:ph idx="1"/>
          </p:nvPr>
        </p:nvPicPr>
        <p:blipFill>
          <a:blip r:embed="rId2"/>
          <a:srcRect l="-18187" r="-18187"/>
          <a:stretch>
            <a:fillRect/>
          </a:stretch>
        </p:blipFill>
        <p:spPr/>
      </p:pic>
    </p:spTree>
    <p:extLst>
      <p:ext uri="{BB962C8B-B14F-4D97-AF65-F5344CB8AC3E}">
        <p14:creationId xmlns:p14="http://schemas.microsoft.com/office/powerpoint/2010/main" val="3887509082"/>
      </p:ext>
    </p:extLst>
  </p:cSld>
  <p:clrMapOvr>
    <a:masterClrMapping/>
  </p:clrMapOvr>
</p:sld>
</file>

<file path=ppt/slides/slide1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Bolton House, 1906,  by Greene &amp; Greene</a:t>
            </a:r>
            <a:endParaRPr lang="en-US" dirty="0"/>
          </a:p>
        </p:txBody>
      </p:sp>
      <p:pic>
        <p:nvPicPr>
          <p:cNvPr id="6" name="Content Placeholder 5"/>
          <p:cNvPicPr>
            <a:picLocks noGrp="1" noChangeAspect="1"/>
          </p:cNvPicPr>
          <p:nvPr>
            <p:ph idx="1"/>
          </p:nvPr>
        </p:nvPicPr>
        <p:blipFill>
          <a:blip r:embed="rId2"/>
          <a:srcRect t="-2246" b="-2246"/>
          <a:stretch>
            <a:fillRect/>
          </a:stretch>
        </p:blipFill>
        <p:spPr/>
      </p:pic>
    </p:spTree>
    <p:extLst>
      <p:ext uri="{BB962C8B-B14F-4D97-AF65-F5344CB8AC3E}">
        <p14:creationId xmlns:p14="http://schemas.microsoft.com/office/powerpoint/2010/main" val="3220167627"/>
      </p:ext>
    </p:extLst>
  </p:cSld>
  <p:clrMapOvr>
    <a:masterClrMapping/>
  </p:clrMapOvr>
</p:sld>
</file>

<file path=ppt/slides/slide1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Bolton House</a:t>
            </a:r>
            <a:endParaRPr lang="en-US" dirty="0"/>
          </a:p>
        </p:txBody>
      </p:sp>
      <p:pic>
        <p:nvPicPr>
          <p:cNvPr id="6" name="Content Placeholder 5"/>
          <p:cNvPicPr>
            <a:picLocks noGrp="1" noChangeAspect="1"/>
          </p:cNvPicPr>
          <p:nvPr>
            <p:ph idx="1"/>
          </p:nvPr>
        </p:nvPicPr>
        <p:blipFill>
          <a:blip r:embed="rId2"/>
          <a:srcRect l="-10410" r="-10410"/>
          <a:stretch>
            <a:fillRect/>
          </a:stretch>
        </p:blipFill>
        <p:spPr/>
      </p:pic>
    </p:spTree>
    <p:extLst>
      <p:ext uri="{BB962C8B-B14F-4D97-AF65-F5344CB8AC3E}">
        <p14:creationId xmlns:p14="http://schemas.microsoft.com/office/powerpoint/2010/main" val="2123873285"/>
      </p:ext>
    </p:extLst>
  </p:cSld>
  <p:clrMapOvr>
    <a:masterClrMapping/>
  </p:clrMapOvr>
</p:sld>
</file>

<file path=ppt/slides/slide1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Bolton House</a:t>
            </a:r>
            <a:endParaRPr lang="en-US" dirty="0"/>
          </a:p>
        </p:txBody>
      </p:sp>
      <p:pic>
        <p:nvPicPr>
          <p:cNvPr id="6" name="Content Placeholder 5"/>
          <p:cNvPicPr>
            <a:picLocks noGrp="1" noChangeAspect="1"/>
          </p:cNvPicPr>
          <p:nvPr>
            <p:ph idx="1"/>
          </p:nvPr>
        </p:nvPicPr>
        <p:blipFill>
          <a:blip r:embed="rId2"/>
          <a:srcRect l="-3792" r="-3792"/>
          <a:stretch>
            <a:fillRect/>
          </a:stretch>
        </p:blipFill>
        <p:spPr/>
      </p:pic>
    </p:spTree>
    <p:extLst>
      <p:ext uri="{BB962C8B-B14F-4D97-AF65-F5344CB8AC3E}">
        <p14:creationId xmlns:p14="http://schemas.microsoft.com/office/powerpoint/2010/main" val="4124005595"/>
      </p:ext>
    </p:extLst>
  </p:cSld>
  <p:clrMapOvr>
    <a:masterClrMapping/>
  </p:clrMapOvr>
</p:sld>
</file>

<file path=ppt/slides/slide1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Bolton House</a:t>
            </a:r>
            <a:endParaRPr lang="en-US" dirty="0"/>
          </a:p>
        </p:txBody>
      </p:sp>
      <p:pic>
        <p:nvPicPr>
          <p:cNvPr id="8" name="Content Placeholder 7"/>
          <p:cNvPicPr>
            <a:picLocks noGrp="1" noChangeAspect="1"/>
          </p:cNvPicPr>
          <p:nvPr>
            <p:ph idx="1"/>
          </p:nvPr>
        </p:nvPicPr>
        <p:blipFill>
          <a:blip r:embed="rId2"/>
          <a:srcRect l="-48492" r="-48492"/>
          <a:stretch>
            <a:fillRect/>
          </a:stretch>
        </p:blipFill>
        <p:spPr/>
      </p:pic>
    </p:spTree>
    <p:extLst>
      <p:ext uri="{BB962C8B-B14F-4D97-AF65-F5344CB8AC3E}">
        <p14:creationId xmlns:p14="http://schemas.microsoft.com/office/powerpoint/2010/main" val="1177213596"/>
      </p:ext>
    </p:extLst>
  </p:cSld>
  <p:clrMapOvr>
    <a:masterClrMapping/>
  </p:clrMapOvr>
  <p:timing>
    <p:tnLst>
      <p:par>
        <p:cTn xmlns:p14="http://schemas.microsoft.com/office/powerpoint/2010/main" id="1" dur="indefinite" restart="never" nodeType="tmRoot"/>
      </p:par>
    </p:tnLst>
  </p:timing>
</p:sld>
</file>

<file path=ppt/slides/slide1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smtClean="0">
                <a:hlinkClick r:id="rId2"/>
              </a:rPr>
              <a:t>The Thorsen House by Greene &amp; Greene</a:t>
            </a:r>
            <a:r>
              <a:rPr lang="en-US" dirty="0" smtClean="0"/>
              <a:t>: </a:t>
            </a:r>
            <a:r>
              <a:rPr lang="en-US" sz="1200" dirty="0" smtClean="0"/>
              <a:t>a 19 minute video:  we will only watch a bit of this in class. </a:t>
            </a:r>
            <a:endParaRPr lang="en-US" sz="1200" dirty="0"/>
          </a:p>
        </p:txBody>
      </p:sp>
    </p:spTree>
    <p:extLst>
      <p:ext uri="{BB962C8B-B14F-4D97-AF65-F5344CB8AC3E}">
        <p14:creationId xmlns:p14="http://schemas.microsoft.com/office/powerpoint/2010/main" val="1221849417"/>
      </p:ext>
    </p:extLst>
  </p:cSld>
  <p:clrMapOvr>
    <a:masterClrMapping/>
  </p:clrMapOvr>
  <p:timing>
    <p:tnLst>
      <p:par>
        <p:cTn xmlns:p14="http://schemas.microsoft.com/office/powerpoint/2010/main" id="1" dur="indefinite" restart="never" nodeType="tmRoot"/>
      </p:par>
    </p:tnLst>
  </p:timing>
</p:sld>
</file>

<file path=ppt/slides/slide1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endParaRPr lang="en-US" dirty="0"/>
          </a:p>
        </p:txBody>
      </p:sp>
      <p:sp>
        <p:nvSpPr>
          <p:cNvPr id="3" name="Content Placeholder 2"/>
          <p:cNvSpPr>
            <a:spLocks noGrp="1"/>
          </p:cNvSpPr>
          <p:nvPr>
            <p:ph idx="1"/>
          </p:nvPr>
        </p:nvSpPr>
        <p:spPr/>
        <p:txBody>
          <a:bodyPr/>
          <a:lstStyle/>
          <a:p>
            <a:r>
              <a:rPr lang="en-US" dirty="0"/>
              <a:t>During this time, 1900 – 1915, American architects and designers were in the process of discovering classical </a:t>
            </a:r>
            <a:r>
              <a:rPr lang="en-US" dirty="0" smtClean="0"/>
              <a:t>Japanese architecture, art, and design. </a:t>
            </a:r>
          </a:p>
          <a:p>
            <a:endParaRPr lang="en-US" dirty="0" smtClean="0"/>
          </a:p>
          <a:p>
            <a:endParaRPr lang="en-US" dirty="0"/>
          </a:p>
        </p:txBody>
      </p:sp>
    </p:spTree>
    <p:extLst>
      <p:ext uri="{BB962C8B-B14F-4D97-AF65-F5344CB8AC3E}">
        <p14:creationId xmlns:p14="http://schemas.microsoft.com/office/powerpoint/2010/main" val="1720104646"/>
      </p:ext>
    </p:extLst>
  </p:cSld>
  <p:clrMapOvr>
    <a:masterClrMapping/>
  </p:clrMapOvr>
  <p:timing>
    <p:tnLst>
      <p:par>
        <p:cTn xmlns:p14="http://schemas.microsoft.com/office/powerpoint/2010/main" id="1" dur="indefinite" restart="never" nodeType="tmRoot"/>
      </p:par>
    </p:tnLst>
  </p:timing>
</p:sld>
</file>

<file path=ppt/slides/slide1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2"/>
          <p:cNvSpPr>
            <a:spLocks noGrp="1" noChangeArrowheads="1"/>
          </p:cNvSpPr>
          <p:nvPr>
            <p:ph type="title"/>
          </p:nvPr>
        </p:nvSpPr>
        <p:spPr>
          <a:xfrm>
            <a:off x="304800" y="457200"/>
            <a:ext cx="5486400" cy="1143000"/>
          </a:xfrm>
        </p:spPr>
        <p:txBody>
          <a:bodyPr>
            <a:normAutofit fontScale="90000"/>
          </a:bodyPr>
          <a:lstStyle/>
          <a:p>
            <a:pPr algn="l" eaLnBrk="1" hangingPunct="1"/>
            <a:r>
              <a:rPr lang="en-US" sz="2800" dirty="0" smtClean="0"/>
              <a:t>Japanese Influence on </a:t>
            </a:r>
            <a:br>
              <a:rPr lang="en-US" sz="2800" dirty="0" smtClean="0"/>
            </a:br>
            <a:r>
              <a:rPr lang="en-US" sz="2800" dirty="0" smtClean="0"/>
              <a:t>Western architecture and </a:t>
            </a:r>
            <a:br>
              <a:rPr lang="en-US" sz="2800" dirty="0" smtClean="0"/>
            </a:br>
            <a:r>
              <a:rPr lang="en-US" sz="2800" dirty="0" smtClean="0"/>
              <a:t>design</a:t>
            </a:r>
          </a:p>
        </p:txBody>
      </p:sp>
      <p:sp>
        <p:nvSpPr>
          <p:cNvPr id="40963" name="Rectangle 3"/>
          <p:cNvSpPr>
            <a:spLocks noGrp="1" noChangeArrowheads="1"/>
          </p:cNvSpPr>
          <p:nvPr>
            <p:ph idx="1"/>
          </p:nvPr>
        </p:nvSpPr>
        <p:spPr>
          <a:xfrm>
            <a:off x="152400" y="1981200"/>
            <a:ext cx="4495800" cy="4389438"/>
          </a:xfrm>
        </p:spPr>
        <p:txBody>
          <a:bodyPr>
            <a:normAutofit/>
          </a:bodyPr>
          <a:lstStyle/>
          <a:p>
            <a:pPr eaLnBrk="1" hangingPunct="1"/>
            <a:r>
              <a:rPr lang="en-US" dirty="0" smtClean="0"/>
              <a:t>Exhibit Halls (such as the Crystal Palace) and steam powered ships brought the influence of Japanese design to western culture.</a:t>
            </a:r>
          </a:p>
          <a:p>
            <a:pPr eaLnBrk="1" hangingPunct="1"/>
            <a:r>
              <a:rPr lang="en-US" sz="2000" dirty="0" smtClean="0">
                <a:hlinkClick r:id="rId2"/>
              </a:rPr>
              <a:t>Traditional Japanese House</a:t>
            </a:r>
            <a:endParaRPr lang="en-US" sz="2000" dirty="0" smtClean="0"/>
          </a:p>
          <a:p>
            <a:pPr marL="0" indent="0" eaLnBrk="1" hangingPunct="1">
              <a:buNone/>
            </a:pPr>
            <a:r>
              <a:rPr lang="en-US" sz="1400" dirty="0"/>
              <a:t> </a:t>
            </a:r>
            <a:r>
              <a:rPr lang="en-US" sz="1400" dirty="0" smtClean="0"/>
              <a:t>      (a 2 minute video)</a:t>
            </a:r>
          </a:p>
          <a:p>
            <a:pPr eaLnBrk="1" hangingPunct="1"/>
            <a:endParaRPr lang="en-US" sz="1400" dirty="0"/>
          </a:p>
          <a:p>
            <a:pPr eaLnBrk="1" hangingPunct="1"/>
            <a:r>
              <a:rPr lang="en-US" sz="2000" dirty="0" smtClean="0">
                <a:hlinkClick r:id="rId3"/>
              </a:rPr>
              <a:t>Traditional Japanese House 2</a:t>
            </a:r>
            <a:endParaRPr lang="en-US" sz="2000" dirty="0" smtClean="0"/>
          </a:p>
          <a:p>
            <a:pPr marL="0" indent="0" eaLnBrk="1" hangingPunct="1">
              <a:buNone/>
            </a:pPr>
            <a:r>
              <a:rPr lang="en-US" sz="1400" dirty="0" smtClean="0"/>
              <a:t>       (a 6 minute video)</a:t>
            </a:r>
            <a:endParaRPr lang="en-US" sz="1400" dirty="0"/>
          </a:p>
        </p:txBody>
      </p:sp>
      <p:pic>
        <p:nvPicPr>
          <p:cNvPr id="40964" name="Picture 4" descr="ext"/>
          <p:cNvPicPr>
            <a:picLocks noChangeAspect="1" noChangeArrowheads="1"/>
          </p:cNvPicPr>
          <p:nvPr/>
        </p:nvPicPr>
        <p:blipFill>
          <a:blip r:embed="rId4" cstate="print"/>
          <a:srcRect/>
          <a:stretch>
            <a:fillRect/>
          </a:stretch>
        </p:blipFill>
        <p:spPr bwMode="auto">
          <a:xfrm>
            <a:off x="4953000" y="0"/>
            <a:ext cx="4208463" cy="4267200"/>
          </a:xfrm>
          <a:prstGeom prst="rect">
            <a:avLst/>
          </a:prstGeom>
          <a:noFill/>
          <a:ln w="9525">
            <a:noFill/>
            <a:miter lim="800000"/>
            <a:headEnd/>
            <a:tailEnd/>
          </a:ln>
        </p:spPr>
      </p:pic>
      <p:pic>
        <p:nvPicPr>
          <p:cNvPr id="40965" name="Picture 6" descr="ext"/>
          <p:cNvPicPr>
            <a:picLocks noChangeAspect="1" noChangeArrowheads="1"/>
          </p:cNvPicPr>
          <p:nvPr/>
        </p:nvPicPr>
        <p:blipFill>
          <a:blip r:embed="rId5" cstate="print"/>
          <a:srcRect/>
          <a:stretch>
            <a:fillRect/>
          </a:stretch>
        </p:blipFill>
        <p:spPr bwMode="auto">
          <a:xfrm>
            <a:off x="4953000" y="3717925"/>
            <a:ext cx="4191000" cy="3140075"/>
          </a:xfrm>
          <a:prstGeom prst="rect">
            <a:avLst/>
          </a:prstGeom>
          <a:noFill/>
          <a:ln w="9525">
            <a:noFill/>
            <a:miter lim="800000"/>
            <a:headEnd/>
            <a:tailEnd/>
          </a:ln>
        </p:spPr>
      </p:pic>
    </p:spTree>
  </p:cSld>
  <p:clrMapOvr>
    <a:masterClrMapping/>
  </p:clrMapOvr>
  <p:timing>
    <p:tnLst>
      <p:par>
        <p:cTn xmlns:p14="http://schemas.microsoft.com/office/powerpoint/2010/main" id="1" dur="indefinite" restart="never" nodeType="tmRoot"/>
      </p:par>
    </p:tnLst>
  </p:timing>
</p:sld>
</file>

<file path=ppt/slides/slide1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r>
              <a:rPr lang="en-US" sz="2400" dirty="0"/>
              <a:t>Many of the ideas found in Arts and Crafts and Prairie </a:t>
            </a:r>
            <a:r>
              <a:rPr lang="en-US" sz="2400" dirty="0" smtClean="0"/>
              <a:t>Style design work </a:t>
            </a:r>
            <a:r>
              <a:rPr lang="en-US" sz="2400" dirty="0"/>
              <a:t>exhibit </a:t>
            </a:r>
            <a:r>
              <a:rPr lang="en-US" sz="2400" dirty="0" smtClean="0"/>
              <a:t>ideas based upon </a:t>
            </a:r>
            <a:r>
              <a:rPr lang="en-US" sz="2400" dirty="0"/>
              <a:t>Japanese design.  </a:t>
            </a:r>
            <a:br>
              <a:rPr lang="en-US" sz="2400" dirty="0"/>
            </a:br>
            <a:endParaRPr lang="en-US" sz="2400" dirty="0"/>
          </a:p>
        </p:txBody>
      </p:sp>
      <p:pic>
        <p:nvPicPr>
          <p:cNvPr id="6" name="Content Placeholder 5"/>
          <p:cNvPicPr>
            <a:picLocks noGrp="1" noChangeAspect="1"/>
          </p:cNvPicPr>
          <p:nvPr>
            <p:ph idx="1"/>
          </p:nvPr>
        </p:nvPicPr>
        <p:blipFill>
          <a:blip r:embed="rId2"/>
          <a:srcRect l="-1367" r="-1367"/>
          <a:stretch>
            <a:fillRect/>
          </a:stretch>
        </p:blipFill>
        <p:spPr/>
      </p:pic>
    </p:spTree>
    <p:extLst>
      <p:ext uri="{BB962C8B-B14F-4D97-AF65-F5344CB8AC3E}">
        <p14:creationId xmlns:p14="http://schemas.microsoft.com/office/powerpoint/2010/main" val="852965158"/>
      </p:ext>
    </p:extLst>
  </p:cSld>
  <p:clrMapOvr>
    <a:masterClrMapping/>
  </p:clrMapOvr>
</p:sld>
</file>

<file path=ppt/slides/slide1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a:t>Traditional Japanese architecture </a:t>
            </a:r>
            <a:r>
              <a:rPr lang="en-US" sz="2000" dirty="0" smtClean="0"/>
              <a:t>is famous </a:t>
            </a:r>
            <a:r>
              <a:rPr lang="en-US" sz="2000" dirty="0"/>
              <a:t>for its elegant and timeless beauty</a:t>
            </a:r>
            <a:r>
              <a:rPr lang="en-US" sz="2000" dirty="0" smtClean="0"/>
              <a:t>.</a:t>
            </a:r>
            <a:r>
              <a:rPr lang="en-US" sz="2000" dirty="0"/>
              <a:t/>
            </a:r>
            <a:br>
              <a:rPr lang="en-US" sz="2000" dirty="0"/>
            </a:br>
            <a:endParaRPr lang="en-US" sz="2000" dirty="0"/>
          </a:p>
        </p:txBody>
      </p:sp>
      <p:pic>
        <p:nvPicPr>
          <p:cNvPr id="4" name="Content Placeholder 3"/>
          <p:cNvPicPr>
            <a:picLocks noGrp="1" noChangeAspect="1"/>
          </p:cNvPicPr>
          <p:nvPr>
            <p:ph idx="1"/>
          </p:nvPr>
        </p:nvPicPr>
        <p:blipFill>
          <a:blip r:embed="rId2"/>
          <a:srcRect l="-23338" r="-23338"/>
          <a:stretch>
            <a:fillRect/>
          </a:stretch>
        </p:blipFill>
        <p:spPr>
          <a:xfrm>
            <a:off x="533400" y="2667000"/>
            <a:ext cx="8229600" cy="3459163"/>
          </a:xfrm>
        </p:spPr>
      </p:pic>
      <p:sp>
        <p:nvSpPr>
          <p:cNvPr id="5" name="Rectangle 4"/>
          <p:cNvSpPr/>
          <p:nvPr/>
        </p:nvSpPr>
        <p:spPr>
          <a:xfrm>
            <a:off x="533400" y="1524000"/>
            <a:ext cx="8153400" cy="646331"/>
          </a:xfrm>
          <a:prstGeom prst="rect">
            <a:avLst/>
          </a:prstGeom>
        </p:spPr>
        <p:txBody>
          <a:bodyPr wrap="square">
            <a:spAutoFit/>
          </a:bodyPr>
          <a:lstStyle/>
          <a:p>
            <a:r>
              <a:rPr lang="en-US" dirty="0"/>
              <a:t>One of the most important ingredients of Japanese architecture is the use of highly refined, specialized woodworking methods in the post and beam style.  </a:t>
            </a:r>
            <a:r>
              <a:rPr lang="en-US" dirty="0" smtClean="0"/>
              <a:t> </a:t>
            </a:r>
            <a:endParaRPr lang="en-US" dirty="0"/>
          </a:p>
        </p:txBody>
      </p:sp>
    </p:spTree>
    <p:extLst>
      <p:ext uri="{BB962C8B-B14F-4D97-AF65-F5344CB8AC3E}">
        <p14:creationId xmlns:p14="http://schemas.microsoft.com/office/powerpoint/2010/main" val="4067363006"/>
      </p:ext>
    </p:extLst>
  </p:cSld>
  <p:clrMapOvr>
    <a:masterClrMapping/>
  </p:clrMapOvr>
</p:sld>
</file>

<file path=ppt/slides/slide1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dirty="0" smtClean="0"/>
              <a:t>Traditional Japanese Interior, 1937</a:t>
            </a:r>
            <a:endParaRPr lang="en-US" sz="2800" dirty="0"/>
          </a:p>
        </p:txBody>
      </p:sp>
      <p:pic>
        <p:nvPicPr>
          <p:cNvPr id="4" name="Content Placeholder 3"/>
          <p:cNvPicPr>
            <a:picLocks noGrp="1" noChangeAspect="1"/>
          </p:cNvPicPr>
          <p:nvPr>
            <p:ph idx="1"/>
          </p:nvPr>
        </p:nvPicPr>
        <p:blipFill>
          <a:blip r:embed="rId2"/>
          <a:srcRect t="-193" b="-193"/>
          <a:stretch>
            <a:fillRect/>
          </a:stretch>
        </p:blipFill>
        <p:spPr/>
      </p:pic>
    </p:spTree>
    <p:extLst>
      <p:ext uri="{BB962C8B-B14F-4D97-AF65-F5344CB8AC3E}">
        <p14:creationId xmlns:p14="http://schemas.microsoft.com/office/powerpoint/2010/main" val="1754417155"/>
      </p:ext>
    </p:extLst>
  </p:cSld>
  <p:clrMapOvr>
    <a:masterClrMapping/>
  </p:clrMapOvr>
</p:sld>
</file>

<file path=ppt/slides/slide1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Traditional Japanese house, 1966</a:t>
            </a:r>
            <a:endParaRPr lang="en-US" sz="2400" dirty="0"/>
          </a:p>
        </p:txBody>
      </p:sp>
      <p:pic>
        <p:nvPicPr>
          <p:cNvPr id="7" name="Content Placeholder 6"/>
          <p:cNvPicPr>
            <a:picLocks noGrp="1" noChangeAspect="1"/>
          </p:cNvPicPr>
          <p:nvPr>
            <p:ph idx="1"/>
          </p:nvPr>
        </p:nvPicPr>
        <p:blipFill>
          <a:blip r:embed="rId2"/>
          <a:srcRect l="-16550" r="-16550"/>
          <a:stretch>
            <a:fillRect/>
          </a:stretch>
        </p:blipFill>
        <p:spPr/>
      </p:pic>
    </p:spTree>
    <p:extLst>
      <p:ext uri="{BB962C8B-B14F-4D97-AF65-F5344CB8AC3E}">
        <p14:creationId xmlns:p14="http://schemas.microsoft.com/office/powerpoint/2010/main" val="3409889049"/>
      </p:ext>
    </p:extLst>
  </p:cSld>
  <p:clrMapOvr>
    <a:masterClrMapping/>
  </p:clrMapOvr>
</p:sld>
</file>

<file path=ppt/slides/slide1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rcRect l="-16368" r="-16368"/>
          <a:stretch>
            <a:fillRect/>
          </a:stretch>
        </p:blipFill>
        <p:spPr/>
      </p:pic>
    </p:spTree>
    <p:extLst>
      <p:ext uri="{BB962C8B-B14F-4D97-AF65-F5344CB8AC3E}">
        <p14:creationId xmlns:p14="http://schemas.microsoft.com/office/powerpoint/2010/main" val="3341070240"/>
      </p:ext>
    </p:extLst>
  </p:cSld>
  <p:clrMapOvr>
    <a:masterClrMapping/>
  </p:clrMapOvr>
</p:sld>
</file>

<file path=ppt/slides/slide1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hlinkClick r:id="rId2"/>
              </a:rPr>
              <a:t>Japanese Tatami Mats</a:t>
            </a:r>
            <a:r>
              <a:rPr lang="en-US" dirty="0" smtClean="0"/>
              <a:t/>
            </a:r>
            <a:br>
              <a:rPr lang="en-US" dirty="0" smtClean="0"/>
            </a:br>
            <a:r>
              <a:rPr lang="en-US" sz="1400" dirty="0" smtClean="0"/>
              <a:t>(a 6 minute video)</a:t>
            </a:r>
            <a:endParaRPr lang="en-US" sz="1400" dirty="0"/>
          </a:p>
        </p:txBody>
      </p:sp>
      <p:pic>
        <p:nvPicPr>
          <p:cNvPr id="4" name="Content Placeholder 3"/>
          <p:cNvPicPr>
            <a:picLocks noGrp="1" noChangeAspect="1"/>
          </p:cNvPicPr>
          <p:nvPr>
            <p:ph idx="1"/>
          </p:nvPr>
        </p:nvPicPr>
        <p:blipFill>
          <a:blip r:embed="rId3"/>
          <a:srcRect l="-14231" r="-14231"/>
          <a:stretch>
            <a:fillRect/>
          </a:stretch>
        </p:blipFill>
        <p:spPr/>
      </p:pic>
    </p:spTree>
    <p:extLst>
      <p:ext uri="{BB962C8B-B14F-4D97-AF65-F5344CB8AC3E}">
        <p14:creationId xmlns:p14="http://schemas.microsoft.com/office/powerpoint/2010/main" val="38052316"/>
      </p:ext>
    </p:extLst>
  </p:cSld>
  <p:clrMapOvr>
    <a:masterClrMapping/>
  </p:clrMapOvr>
</p:sld>
</file>

<file path=ppt/slides/slide1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6" name="Picture 4" descr="detail"/>
          <p:cNvPicPr>
            <a:picLocks noGrp="1" noChangeAspect="1" noChangeArrowheads="1"/>
          </p:cNvPicPr>
          <p:nvPr>
            <p:ph sz="half" idx="1"/>
          </p:nvPr>
        </p:nvPicPr>
        <p:blipFill>
          <a:blip r:embed="rId2" cstate="print"/>
          <a:srcRect/>
          <a:stretch>
            <a:fillRect/>
          </a:stretch>
        </p:blipFill>
        <p:spPr>
          <a:xfrm>
            <a:off x="0" y="0"/>
            <a:ext cx="3344863" cy="5410200"/>
          </a:xfrm>
          <a:noFill/>
        </p:spPr>
      </p:pic>
      <p:pic>
        <p:nvPicPr>
          <p:cNvPr id="41987" name="Picture 6" descr="detail"/>
          <p:cNvPicPr>
            <a:picLocks noGrp="1" noChangeAspect="1" noChangeArrowheads="1"/>
          </p:cNvPicPr>
          <p:nvPr>
            <p:ph sz="half" idx="2"/>
          </p:nvPr>
        </p:nvPicPr>
        <p:blipFill>
          <a:blip r:embed="rId3" cstate="print"/>
          <a:srcRect l="17563" r="17563"/>
          <a:stretch>
            <a:fillRect/>
          </a:stretch>
        </p:blipFill>
        <p:spPr>
          <a:noFill/>
        </p:spPr>
      </p:pic>
      <p:pic>
        <p:nvPicPr>
          <p:cNvPr id="41988" name="Picture 16" descr="Detail Gamble House1"/>
          <p:cNvPicPr>
            <a:picLocks noChangeAspect="1" noChangeArrowheads="1"/>
          </p:cNvPicPr>
          <p:nvPr/>
        </p:nvPicPr>
        <p:blipFill>
          <a:blip r:embed="rId4" cstate="print"/>
          <a:srcRect/>
          <a:stretch>
            <a:fillRect/>
          </a:stretch>
        </p:blipFill>
        <p:spPr bwMode="auto">
          <a:xfrm>
            <a:off x="5562600" y="625475"/>
            <a:ext cx="3557588" cy="3413125"/>
          </a:xfrm>
          <a:prstGeom prst="rect">
            <a:avLst/>
          </a:prstGeom>
          <a:noFill/>
          <a:ln w="9525">
            <a:noFill/>
            <a:miter lim="800000"/>
            <a:headEnd/>
            <a:tailEnd/>
          </a:ln>
        </p:spPr>
      </p:pic>
      <p:pic>
        <p:nvPicPr>
          <p:cNvPr id="41989" name="Picture 17" descr="detail"/>
          <p:cNvPicPr>
            <a:picLocks noChangeAspect="1" noChangeArrowheads="1"/>
          </p:cNvPicPr>
          <p:nvPr/>
        </p:nvPicPr>
        <p:blipFill>
          <a:blip r:embed="rId5" cstate="print"/>
          <a:srcRect/>
          <a:stretch>
            <a:fillRect/>
          </a:stretch>
        </p:blipFill>
        <p:spPr bwMode="auto">
          <a:xfrm>
            <a:off x="3505200" y="0"/>
            <a:ext cx="1784350" cy="5332413"/>
          </a:xfrm>
          <a:prstGeom prst="rect">
            <a:avLst/>
          </a:prstGeom>
          <a:noFill/>
          <a:ln w="9525">
            <a:noFill/>
            <a:miter lim="800000"/>
            <a:headEnd/>
            <a:tailEnd/>
          </a:ln>
        </p:spPr>
      </p:pic>
      <p:sp>
        <p:nvSpPr>
          <p:cNvPr id="41990" name="Rectangle 7"/>
          <p:cNvSpPr>
            <a:spLocks noChangeArrowheads="1"/>
          </p:cNvSpPr>
          <p:nvPr/>
        </p:nvSpPr>
        <p:spPr bwMode="auto">
          <a:xfrm>
            <a:off x="1143000" y="5715000"/>
            <a:ext cx="3276600" cy="369888"/>
          </a:xfrm>
          <a:prstGeom prst="rect">
            <a:avLst/>
          </a:prstGeom>
          <a:noFill/>
          <a:ln w="9525">
            <a:noFill/>
            <a:miter lim="800000"/>
            <a:headEnd/>
            <a:tailEnd/>
          </a:ln>
        </p:spPr>
        <p:txBody>
          <a:bodyPr>
            <a:spAutoFit/>
          </a:bodyPr>
          <a:lstStyle/>
          <a:p>
            <a:r>
              <a:rPr lang="en-US"/>
              <a:t>Japanese Influenced Details </a:t>
            </a:r>
          </a:p>
        </p:txBody>
      </p:sp>
    </p:spTree>
  </p:cSld>
  <p:clrMapOvr>
    <a:masterClrMapping/>
  </p:clrMapOvr>
</p:sld>
</file>

<file path=ppt/slides/slide1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smtClean="0"/>
              <a:t>Carefully made handcrafted wood joinery is an important element in traditional Japanese architecture. </a:t>
            </a:r>
            <a:endParaRPr lang="en-US" sz="2000" dirty="0"/>
          </a:p>
        </p:txBody>
      </p:sp>
      <p:pic>
        <p:nvPicPr>
          <p:cNvPr id="5" name="Content Placeholder 4"/>
          <p:cNvPicPr>
            <a:picLocks noGrp="1" noChangeAspect="1"/>
          </p:cNvPicPr>
          <p:nvPr>
            <p:ph sz="half" idx="1"/>
          </p:nvPr>
        </p:nvPicPr>
        <p:blipFill>
          <a:blip r:embed="rId2"/>
          <a:srcRect l="-9488" r="-9488"/>
          <a:stretch>
            <a:fillRect/>
          </a:stretch>
        </p:blipFill>
        <p:spPr/>
      </p:pic>
      <p:sp>
        <p:nvSpPr>
          <p:cNvPr id="4" name="Content Placeholder 3"/>
          <p:cNvSpPr>
            <a:spLocks noGrp="1"/>
          </p:cNvSpPr>
          <p:nvPr>
            <p:ph sz="half" idx="2"/>
          </p:nvPr>
        </p:nvSpPr>
        <p:spPr/>
        <p:txBody>
          <a:bodyPr/>
          <a:lstStyle/>
          <a:p>
            <a:endParaRPr lang="en-US"/>
          </a:p>
        </p:txBody>
      </p:sp>
    </p:spTree>
    <p:extLst>
      <p:ext uri="{BB962C8B-B14F-4D97-AF65-F5344CB8AC3E}">
        <p14:creationId xmlns:p14="http://schemas.microsoft.com/office/powerpoint/2010/main" val="958180658"/>
      </p:ext>
    </p:extLst>
  </p:cSld>
  <p:clrMapOvr>
    <a:masterClrMapping/>
  </p:clrMapOvr>
</p:sld>
</file>

<file path=ppt/slides/slide1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304800" y="304800"/>
            <a:ext cx="8915400" cy="1219200"/>
          </a:xfrm>
        </p:spPr>
        <p:txBody>
          <a:bodyPr>
            <a:normAutofit/>
          </a:bodyPr>
          <a:lstStyle/>
          <a:p>
            <a:r>
              <a:rPr lang="en-US" sz="2200" dirty="0" smtClean="0">
                <a:hlinkClick r:id="rId2"/>
              </a:rPr>
              <a:t>‘Final </a:t>
            </a:r>
            <a:r>
              <a:rPr lang="en-US" sz="2200" dirty="0">
                <a:hlinkClick r:id="rId2"/>
              </a:rPr>
              <a:t>Wooden </a:t>
            </a:r>
            <a:r>
              <a:rPr lang="en-US" sz="2200" dirty="0" smtClean="0">
                <a:hlinkClick r:id="rId2"/>
              </a:rPr>
              <a:t>House’ </a:t>
            </a:r>
            <a:r>
              <a:rPr lang="en-US" sz="2200" dirty="0">
                <a:hlinkClick r:id="rId2"/>
              </a:rPr>
              <a:t>in Kumamoto, Japan by </a:t>
            </a:r>
            <a:r>
              <a:rPr lang="en-US" sz="2200" dirty="0" err="1">
                <a:hlinkClick r:id="rId2"/>
              </a:rPr>
              <a:t>Sou</a:t>
            </a:r>
            <a:r>
              <a:rPr lang="en-US" sz="2200" dirty="0">
                <a:hlinkClick r:id="rId2"/>
              </a:rPr>
              <a:t> </a:t>
            </a:r>
            <a:r>
              <a:rPr lang="en-US" sz="2200" dirty="0" smtClean="0">
                <a:hlinkClick r:id="rId2"/>
              </a:rPr>
              <a:t>Fujimoto</a:t>
            </a:r>
            <a:br>
              <a:rPr lang="en-US" sz="2200" dirty="0" smtClean="0">
                <a:hlinkClick r:id="rId2"/>
              </a:rPr>
            </a:br>
            <a:r>
              <a:rPr lang="en-US" sz="2000" dirty="0" smtClean="0"/>
              <a:t>An alternative, contemporary, concept in how to build with wood!</a:t>
            </a:r>
            <a:br>
              <a:rPr lang="en-US" sz="2000" dirty="0" smtClean="0"/>
            </a:br>
            <a:r>
              <a:rPr lang="en-US" sz="2000" dirty="0" smtClean="0"/>
              <a:t>built in 2008</a:t>
            </a:r>
            <a:endParaRPr lang="en-US" sz="2000" dirty="0"/>
          </a:p>
        </p:txBody>
      </p:sp>
      <p:pic>
        <p:nvPicPr>
          <p:cNvPr id="7" name="Content Placeholder 6"/>
          <p:cNvPicPr>
            <a:picLocks noGrp="1" noChangeAspect="1"/>
          </p:cNvPicPr>
          <p:nvPr>
            <p:ph idx="1"/>
          </p:nvPr>
        </p:nvPicPr>
        <p:blipFill>
          <a:blip r:embed="rId3"/>
          <a:srcRect l="-9153" r="-9153"/>
          <a:stretch>
            <a:fillRect/>
          </a:stretch>
        </p:blipFill>
        <p:spPr>
          <a:xfrm>
            <a:off x="457200" y="1676400"/>
            <a:ext cx="8229600" cy="4525963"/>
          </a:xfrm>
        </p:spPr>
      </p:pic>
    </p:spTree>
    <p:extLst>
      <p:ext uri="{BB962C8B-B14F-4D97-AF65-F5344CB8AC3E}">
        <p14:creationId xmlns:p14="http://schemas.microsoft.com/office/powerpoint/2010/main" val="3119251525"/>
      </p:ext>
    </p:extLst>
  </p:cSld>
  <p:clrMapOvr>
    <a:masterClrMapping/>
  </p:clrMapOvr>
</p:sld>
</file>

<file path=ppt/slides/slide1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Study model </a:t>
            </a:r>
            <a:endParaRPr lang="en-US" dirty="0"/>
          </a:p>
        </p:txBody>
      </p:sp>
      <p:pic>
        <p:nvPicPr>
          <p:cNvPr id="4" name="Content Placeholder 3"/>
          <p:cNvPicPr>
            <a:picLocks noGrp="1" noChangeAspect="1"/>
          </p:cNvPicPr>
          <p:nvPr>
            <p:ph idx="1"/>
          </p:nvPr>
        </p:nvPicPr>
        <p:blipFill>
          <a:blip r:embed="rId2"/>
          <a:srcRect l="-71151" r="-71151"/>
          <a:stretch>
            <a:fillRect/>
          </a:stretch>
        </p:blipFill>
        <p:spPr/>
      </p:pic>
    </p:spTree>
    <p:extLst>
      <p:ext uri="{BB962C8B-B14F-4D97-AF65-F5344CB8AC3E}">
        <p14:creationId xmlns:p14="http://schemas.microsoft.com/office/powerpoint/2010/main" val="3273081251"/>
      </p:ext>
    </p:extLst>
  </p:cSld>
  <p:clrMapOvr>
    <a:masterClrMapping/>
  </p:clrMapOvr>
</p:sld>
</file>

<file path=ppt/slides/slide1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concept drawing </a:t>
            </a:r>
            <a:endParaRPr lang="en-US" dirty="0"/>
          </a:p>
        </p:txBody>
      </p:sp>
      <p:pic>
        <p:nvPicPr>
          <p:cNvPr id="4" name="Content Placeholder 3"/>
          <p:cNvPicPr>
            <a:picLocks noGrp="1" noChangeAspect="1"/>
          </p:cNvPicPr>
          <p:nvPr>
            <p:ph idx="1"/>
          </p:nvPr>
        </p:nvPicPr>
        <p:blipFill>
          <a:blip r:embed="rId2"/>
          <a:srcRect l="-48005" r="-48005"/>
          <a:stretch>
            <a:fillRect/>
          </a:stretch>
        </p:blipFill>
        <p:spPr/>
      </p:pic>
    </p:spTree>
    <p:extLst>
      <p:ext uri="{BB962C8B-B14F-4D97-AF65-F5344CB8AC3E}">
        <p14:creationId xmlns:p14="http://schemas.microsoft.com/office/powerpoint/2010/main" val="499944358"/>
      </p:ext>
    </p:extLst>
  </p:cSld>
  <p:clrMapOvr>
    <a:masterClrMapping/>
  </p:clrMapOvr>
</p:sld>
</file>

<file path=ppt/slides/slide1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 innovative, experimental, architectural proposal. </a:t>
            </a:r>
          </a:p>
        </p:txBody>
      </p:sp>
      <p:pic>
        <p:nvPicPr>
          <p:cNvPr id="4" name="Content Placeholder 3"/>
          <p:cNvPicPr>
            <a:picLocks noGrp="1" noChangeAspect="1"/>
          </p:cNvPicPr>
          <p:nvPr>
            <p:ph idx="1"/>
          </p:nvPr>
        </p:nvPicPr>
        <p:blipFill>
          <a:blip r:embed="rId2"/>
          <a:srcRect l="-10610" r="-10610"/>
          <a:stretch>
            <a:fillRect/>
          </a:stretch>
        </p:blipFill>
        <p:spPr/>
      </p:pic>
    </p:spTree>
    <p:extLst>
      <p:ext uri="{BB962C8B-B14F-4D97-AF65-F5344CB8AC3E}">
        <p14:creationId xmlns:p14="http://schemas.microsoft.com/office/powerpoint/2010/main" val="3563810090"/>
      </p:ext>
    </p:extLst>
  </p:cSld>
  <p:clrMapOvr>
    <a:masterClrMapping/>
  </p:clrMapOvr>
</p:sld>
</file>

<file path=ppt/slides/slide1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 innovative, experimental, architectural proposal. </a:t>
            </a:r>
          </a:p>
        </p:txBody>
      </p:sp>
      <p:pic>
        <p:nvPicPr>
          <p:cNvPr id="4" name="Content Placeholder 3"/>
          <p:cNvPicPr>
            <a:picLocks noGrp="1" noChangeAspect="1"/>
          </p:cNvPicPr>
          <p:nvPr>
            <p:ph idx="1"/>
          </p:nvPr>
        </p:nvPicPr>
        <p:blipFill>
          <a:blip r:embed="rId2"/>
          <a:srcRect l="-10261" r="-10261"/>
          <a:stretch>
            <a:fillRect/>
          </a:stretch>
        </p:blipFill>
        <p:spPr/>
      </p:pic>
    </p:spTree>
    <p:extLst>
      <p:ext uri="{BB962C8B-B14F-4D97-AF65-F5344CB8AC3E}">
        <p14:creationId xmlns:p14="http://schemas.microsoft.com/office/powerpoint/2010/main" val="951632334"/>
      </p:ext>
    </p:extLst>
  </p:cSld>
  <p:clrMapOvr>
    <a:masterClrMapping/>
  </p:clrMapOvr>
</p:sld>
</file>

<file path=ppt/slides/slide1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 innovative, experimental, architectural proposal. </a:t>
            </a:r>
          </a:p>
        </p:txBody>
      </p:sp>
      <p:pic>
        <p:nvPicPr>
          <p:cNvPr id="4" name="Content Placeholder 3"/>
          <p:cNvPicPr>
            <a:picLocks noGrp="1" noChangeAspect="1"/>
          </p:cNvPicPr>
          <p:nvPr>
            <p:ph idx="1"/>
          </p:nvPr>
        </p:nvPicPr>
        <p:blipFill>
          <a:blip r:embed="rId2"/>
          <a:srcRect l="-10610" r="-10610"/>
          <a:stretch>
            <a:fillRect/>
          </a:stretch>
        </p:blipFill>
        <p:spPr/>
      </p:pic>
    </p:spTree>
    <p:extLst>
      <p:ext uri="{BB962C8B-B14F-4D97-AF65-F5344CB8AC3E}">
        <p14:creationId xmlns:p14="http://schemas.microsoft.com/office/powerpoint/2010/main" val="374865785"/>
      </p:ext>
    </p:extLst>
  </p:cSld>
  <p:clrMapOvr>
    <a:masterClrMapping/>
  </p:clrMapOvr>
</p:sld>
</file>

<file path=ppt/slides/slide1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 innovative, experimental, architectural proposal. </a:t>
            </a:r>
            <a:endParaRPr lang="en-US" dirty="0"/>
          </a:p>
        </p:txBody>
      </p:sp>
      <p:pic>
        <p:nvPicPr>
          <p:cNvPr id="4" name="Content Placeholder 3"/>
          <p:cNvPicPr>
            <a:picLocks noGrp="1" noChangeAspect="1"/>
          </p:cNvPicPr>
          <p:nvPr>
            <p:ph idx="1"/>
          </p:nvPr>
        </p:nvPicPr>
        <p:blipFill>
          <a:blip r:embed="rId2"/>
          <a:srcRect l="-10610" r="-10610"/>
          <a:stretch>
            <a:fillRect/>
          </a:stretch>
        </p:blipFill>
        <p:spPr/>
      </p:pic>
    </p:spTree>
    <p:extLst>
      <p:ext uri="{BB962C8B-B14F-4D97-AF65-F5344CB8AC3E}">
        <p14:creationId xmlns:p14="http://schemas.microsoft.com/office/powerpoint/2010/main" val="4053221214"/>
      </p:ext>
    </p:extLst>
  </p:cSld>
  <p:clrMapOvr>
    <a:masterClrMapping/>
  </p:clrMapOvr>
</p:sld>
</file>

<file path=ppt/slides/slide1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smtClean="0"/>
              <a:t>A very creative use of wood, in an unusual form</a:t>
            </a:r>
            <a:endParaRPr lang="en-US" sz="2000" dirty="0"/>
          </a:p>
        </p:txBody>
      </p:sp>
      <p:pic>
        <p:nvPicPr>
          <p:cNvPr id="4" name="Content Placeholder 3"/>
          <p:cNvPicPr>
            <a:picLocks noGrp="1" noChangeAspect="1"/>
          </p:cNvPicPr>
          <p:nvPr>
            <p:ph idx="1"/>
          </p:nvPr>
        </p:nvPicPr>
        <p:blipFill>
          <a:blip r:embed="rId2"/>
          <a:srcRect l="-10610" r="-10610"/>
          <a:stretch>
            <a:fillRect/>
          </a:stretch>
        </p:blipFill>
        <p:spPr/>
      </p:pic>
    </p:spTree>
    <p:extLst>
      <p:ext uri="{BB962C8B-B14F-4D97-AF65-F5344CB8AC3E}">
        <p14:creationId xmlns:p14="http://schemas.microsoft.com/office/powerpoint/2010/main" val="3014218559"/>
      </p:ext>
    </p:extLst>
  </p:cSld>
  <p:clrMapOvr>
    <a:masterClrMapping/>
  </p:clrMapOvr>
  <p:timing>
    <p:tnLst>
      <p:par>
        <p:cTn xmlns:p14="http://schemas.microsoft.com/office/powerpoint/2010/main" id="1" dur="indefinite" restart="never" nodeType="tmRoot"/>
      </p:par>
    </p:tnLst>
  </p:timing>
</p:sld>
</file>

<file path=ppt/slides/slide1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smtClean="0"/>
              <a:t>Web page with a good timeline of art &amp; design movements from 1870 – 2000</a:t>
            </a:r>
          </a:p>
          <a:p>
            <a:pPr marL="0" indent="0">
              <a:buNone/>
            </a:pPr>
            <a:r>
              <a:rPr lang="en-US" smtClean="0">
                <a:hlinkClick r:id="rId2"/>
              </a:rPr>
              <a:t>Timeline  of art &amp; design movements 1875 - 2000</a:t>
            </a:r>
            <a:endParaRPr lang="en-US" dirty="0"/>
          </a:p>
        </p:txBody>
      </p:sp>
    </p:spTree>
    <p:extLst>
      <p:ext uri="{BB962C8B-B14F-4D97-AF65-F5344CB8AC3E}">
        <p14:creationId xmlns:p14="http://schemas.microsoft.com/office/powerpoint/2010/main" val="538992849"/>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Black">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Black .thmx</Template>
  <TotalTime>2213</TotalTime>
  <Words>3628</Words>
  <Application>Microsoft Macintosh PowerPoint</Application>
  <PresentationFormat>On-screen Show (4:3)</PresentationFormat>
  <Paragraphs>401</Paragraphs>
  <Slides>145</Slides>
  <Notes>0</Notes>
  <HiddenSlides>0</HiddenSlides>
  <MMClips>0</MMClips>
  <ScaleCrop>false</ScaleCrop>
  <HeadingPairs>
    <vt:vector size="4" baseType="variant">
      <vt:variant>
        <vt:lpstr>Theme</vt:lpstr>
      </vt:variant>
      <vt:variant>
        <vt:i4>1</vt:i4>
      </vt:variant>
      <vt:variant>
        <vt:lpstr>Slide Titles</vt:lpstr>
      </vt:variant>
      <vt:variant>
        <vt:i4>145</vt:i4>
      </vt:variant>
    </vt:vector>
  </HeadingPairs>
  <TitlesOfParts>
    <vt:vector size="146" baseType="lpstr">
      <vt:lpstr>Black</vt:lpstr>
      <vt:lpstr>ART 1600 – The Aesthetics of Architecture, Interiors, and Design Matthew Ziff, Associate Professor, Interior Architecture Spring Semester 2017</vt:lpstr>
      <vt:lpstr>ART 1600 – The Aesthetics of Architecture, Interiors, and Design Matthew Ziff, Associate Professor, Interior Architecture Spring Semester 2017</vt:lpstr>
      <vt:lpstr>Modern Architecture &amp; Design </vt:lpstr>
      <vt:lpstr>Modern Architecture &amp; Design </vt:lpstr>
      <vt:lpstr>‘Modern’ building The Bauhaus, designed by Walter Gropius, Dessau, Germany, 1919  </vt:lpstr>
      <vt:lpstr>Modern Architecture &amp; Design </vt:lpstr>
      <vt:lpstr>The ‘Glass House’ designed by Phillip Johnson, 1949 New Caanan, Connecticut</vt:lpstr>
      <vt:lpstr>Modern Architecture &amp; Design </vt:lpstr>
      <vt:lpstr>R.M. Schindler’s “James Eads How House”, Silver Lake, CA, 1925</vt:lpstr>
      <vt:lpstr>Lever House, New York, 1951 designed by Skidmore, Owings &amp; Merrill</vt:lpstr>
      <vt:lpstr>Modern Architecture &amp; Design </vt:lpstr>
      <vt:lpstr>Farnsworth House designed by Mies van der Rohe, 1949 - 1951</vt:lpstr>
      <vt:lpstr>Modern Architecture &amp; Design </vt:lpstr>
      <vt:lpstr>PowerPoint Presentation</vt:lpstr>
      <vt:lpstr>The Shakers An excellent example of design that had aspects of Modern before ‘Modern’ existed.  </vt:lpstr>
      <vt:lpstr>Shaker beliefs</vt:lpstr>
      <vt:lpstr>Shaker Village of Pleasant Hill (A  4 minute video)</vt:lpstr>
      <vt:lpstr>Shakers dancing, a purposeful element in their religious expression, 1840 </vt:lpstr>
      <vt:lpstr>Shaker women at work</vt:lpstr>
      <vt:lpstr>Shaker dining hall</vt:lpstr>
      <vt:lpstr>The Enfield Shaker Museum</vt:lpstr>
      <vt:lpstr>In 1841, the Great Stone Dwelling House was the largest building built north of Boston. The Great Stone Dwelling is original shaker architecture and design </vt:lpstr>
      <vt:lpstr>The Great Stone Dwelling</vt:lpstr>
      <vt:lpstr>Shaker buildings:      Their architecture expressed their ideas</vt:lpstr>
      <vt:lpstr>The Hancock Shaker Village, Hancock, Massachusetts, was started in 1783.  One of the most notable buildings is the “Round Stone Barn”, built in 1826. </vt:lpstr>
      <vt:lpstr>Shaker brick dormitory building, 1830 Hancock Shaker Village, Hancock, Massachusetts</vt:lpstr>
      <vt:lpstr>Shaker interior with double stairs</vt:lpstr>
      <vt:lpstr>PowerPoint Presentation</vt:lpstr>
      <vt:lpstr>Shakers </vt:lpstr>
      <vt:lpstr>Examples of Shaker interiors /furniture</vt:lpstr>
      <vt:lpstr>Shaker Boxes  </vt:lpstr>
      <vt:lpstr>PowerPoint Presentation</vt:lpstr>
      <vt:lpstr>Shaker Chairs</vt:lpstr>
      <vt:lpstr>Industrial Revolution 1760 – 1850 </vt:lpstr>
      <vt:lpstr>Industrial Revolution 1760 – 1850 </vt:lpstr>
      <vt:lpstr>Industrial Revolution 1760 – 1850  </vt:lpstr>
      <vt:lpstr>Industrial Revolution 1760 – 1850</vt:lpstr>
      <vt:lpstr>PowerPoint Presentation</vt:lpstr>
      <vt:lpstr>PowerPoint Presentation</vt:lpstr>
      <vt:lpstr>Factory environments were dangerous:  moving machine parts, spinning pulley wheels and long exposed belts  Women and children were often used as workers.  </vt:lpstr>
      <vt:lpstr>PowerPoint Presentation</vt:lpstr>
      <vt:lpstr>PowerPoint Presentation</vt:lpstr>
      <vt:lpstr>Crystal Palace 1851   John Paxton</vt:lpstr>
      <vt:lpstr>PowerPoint Presentation</vt:lpstr>
      <vt:lpstr>PowerPoint Presentation</vt:lpstr>
      <vt:lpstr>The Crystal Palace </vt:lpstr>
      <vt:lpstr>The Crystal Palace </vt:lpstr>
      <vt:lpstr>Industrial component buildings: Paddington Station, 1852-54 London, England</vt:lpstr>
      <vt:lpstr>PowerPoint Presentation</vt:lpstr>
      <vt:lpstr>Cleveland Arcade Cleveland, Ohio</vt:lpstr>
      <vt:lpstr>Cleveland Arcade, 1890 a 2 minute video</vt:lpstr>
      <vt:lpstr>Historic Photos of The Arcade Courtesy of Cleveland Public Library</vt:lpstr>
      <vt:lpstr>Cleveland Public Library</vt:lpstr>
      <vt:lpstr>Cleveland Arcade, 1890</vt:lpstr>
      <vt:lpstr>PowerPoint Presentation</vt:lpstr>
      <vt:lpstr>Eiffel Tower 1889 Gustave Eiffel Paris, France</vt:lpstr>
      <vt:lpstr>PowerPoint Presentation</vt:lpstr>
      <vt:lpstr>Victorian Period 1837 – 1900+- </vt:lpstr>
      <vt:lpstr>  The Victorian Period 1837 – 1901 +-   </vt:lpstr>
      <vt:lpstr>  The Victorian Period 1837 – 1901 +-  </vt:lpstr>
      <vt:lpstr>Victorian Interiors           </vt:lpstr>
      <vt:lpstr>PowerPoint Presentation</vt:lpstr>
      <vt:lpstr>PowerPoint Presentation</vt:lpstr>
      <vt:lpstr>PowerPoint Presentation</vt:lpstr>
      <vt:lpstr>The Arts and Crafts Movement  1860 – 1910 </vt:lpstr>
      <vt:lpstr>The Arts and Crafts Movement  1860 – 1910</vt:lpstr>
      <vt:lpstr>The Arts and Crafts Movement  1860 – 1910</vt:lpstr>
      <vt:lpstr>The Arts and Crafts Movement 1860 - 1910</vt:lpstr>
      <vt:lpstr>William Morris (1834-1896)</vt:lpstr>
      <vt:lpstr>PowerPoint Presentation</vt:lpstr>
      <vt:lpstr>William Morris</vt:lpstr>
      <vt:lpstr>PowerPoint Presentation</vt:lpstr>
      <vt:lpstr>William Morris</vt:lpstr>
      <vt:lpstr>Pre – Raphaelites: 1850</vt:lpstr>
      <vt:lpstr>Pre – Raphaelites: 1850</vt:lpstr>
      <vt:lpstr>Pre-Raphaelites: 1850</vt:lpstr>
      <vt:lpstr>PowerPoint Presentation</vt:lpstr>
      <vt:lpstr>PowerPoint Presentation</vt:lpstr>
      <vt:lpstr>Arts and Crafts Style</vt:lpstr>
      <vt:lpstr>Arts &amp; Crafts</vt:lpstr>
      <vt:lpstr>PowerPoint Presentation</vt:lpstr>
      <vt:lpstr>PowerPoint Presentation</vt:lpstr>
      <vt:lpstr>Arts &amp; Crafts imagery</vt:lpstr>
      <vt:lpstr>A room decorated in the Arts and Crafts style by William Morris, with furniture by Philip Webb. </vt:lpstr>
      <vt:lpstr>“The Hall of the Grove, Harborne”, by William Kenrick,1877 Arts &amp; Crafts imagery throughout</vt:lpstr>
      <vt:lpstr>The Red House, London, England  (Wikipedia Image) Home of William Morris</vt:lpstr>
      <vt:lpstr>Designed during 1859 by its owner, William Morris, and the architect Philip Webb, with wall paintings and stained glass by Edward Burne-Jones. </vt:lpstr>
      <vt:lpstr>The Red House, London, England  (Wikipedia Image) Home of William Morris</vt:lpstr>
      <vt:lpstr>PowerPoint Presentation</vt:lpstr>
      <vt:lpstr>Charles and Henry Greene, Architects</vt:lpstr>
      <vt:lpstr>Charles (left) Henry (right)  </vt:lpstr>
      <vt:lpstr>Charles and Henry: many years later.</vt:lpstr>
      <vt:lpstr>Charles and Henry Greene, Architects</vt:lpstr>
      <vt:lpstr>Architects Charles Greene and Henry Greene   Gamble House, 1908, Pasadena, CA</vt:lpstr>
      <vt:lpstr>Architects Charles Green and Henry Green   Gamble House, 1908</vt:lpstr>
      <vt:lpstr>Architects Charles Green and Henry Green   Gamble House, 1908 Stair Detail: Hand crafted wood detailing</vt:lpstr>
      <vt:lpstr>Architects Charles Green and Henry Green   Gamble House, 1908 Wood door detail with stained glass</vt:lpstr>
      <vt:lpstr>Architects Charles Green and Henry Green   Gamble House, 1908 Stair detail</vt:lpstr>
      <vt:lpstr>Architects Charles Green and Henry Green   Gamble House, 1908 Fireplace detail</vt:lpstr>
      <vt:lpstr> 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Architects Charles Green and Henry Green   Gamble House, 1908</vt:lpstr>
      <vt:lpstr>PowerPoint Presentation</vt:lpstr>
      <vt:lpstr>Gamble House</vt:lpstr>
      <vt:lpstr>PowerPoint Presentation</vt:lpstr>
      <vt:lpstr>PowerPoint Presentation</vt:lpstr>
      <vt:lpstr>PowerPoint Presentation</vt:lpstr>
      <vt:lpstr>PowerPoint Presentation</vt:lpstr>
      <vt:lpstr>PowerPoint Presentation</vt:lpstr>
      <vt:lpstr>PowerPoint Presentation</vt:lpstr>
      <vt:lpstr>Gamble House</vt:lpstr>
      <vt:lpstr>Sanborn House, Charles &amp; Henry Greene, Architects 1903 </vt:lpstr>
      <vt:lpstr>Duncan Irwin House, by Greene &amp; Greene</vt:lpstr>
      <vt:lpstr>Details were important to Charles and Henry Greene: function &amp; aesthetics = good architecture!</vt:lpstr>
      <vt:lpstr>Bolton House, 1906,  by Greene &amp; Greene</vt:lpstr>
      <vt:lpstr>Bolton House</vt:lpstr>
      <vt:lpstr>Bolton House</vt:lpstr>
      <vt:lpstr>Bolton House</vt:lpstr>
      <vt:lpstr>PowerPoint Presentation</vt:lpstr>
      <vt:lpstr>PowerPoint Presentation</vt:lpstr>
      <vt:lpstr>Japanese Influence on  Western architecture and  design</vt:lpstr>
      <vt:lpstr>Many of the ideas found in Arts and Crafts and Prairie Style design work exhibit ideas based upon Japanese design.   </vt:lpstr>
      <vt:lpstr>Traditional Japanese architecture is famous for its elegant and timeless beauty. </vt:lpstr>
      <vt:lpstr>Traditional Japanese Interior, 1937</vt:lpstr>
      <vt:lpstr>Traditional Japanese house, 1966</vt:lpstr>
      <vt:lpstr>PowerPoint Presentation</vt:lpstr>
      <vt:lpstr>Japanese Tatami Mats (a 6 minute video)</vt:lpstr>
      <vt:lpstr>PowerPoint Presentation</vt:lpstr>
      <vt:lpstr>Carefully made handcrafted wood joinery is an important element in traditional Japanese architecture. </vt:lpstr>
      <vt:lpstr>‘Final Wooden House’ in Kumamoto, Japan by Sou Fujimoto An alternative, contemporary, concept in how to build with wood! built in 2008</vt:lpstr>
      <vt:lpstr>Study model </vt:lpstr>
      <vt:lpstr>concept drawing </vt:lpstr>
      <vt:lpstr>An innovative, experimental, architectural proposal. </vt:lpstr>
      <vt:lpstr>An innovative, experimental, architectural proposal. </vt:lpstr>
      <vt:lpstr>An innovative, experimental, architectural proposal. </vt:lpstr>
      <vt:lpstr>An innovative, experimental, architectural proposal. </vt:lpstr>
      <vt:lpstr>A very creative use of wood, in an unusual form</vt:lpstr>
      <vt:lpstr>PowerPoint Presentation</vt:lpstr>
    </vt:vector>
  </TitlesOfParts>
  <Company>OU</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Industrial Revolution</dc:title>
  <dc:creator>David Portable</dc:creator>
  <cp:lastModifiedBy>Ohio User</cp:lastModifiedBy>
  <cp:revision>188</cp:revision>
  <dcterms:created xsi:type="dcterms:W3CDTF">2003-04-17T19:52:30Z</dcterms:created>
  <dcterms:modified xsi:type="dcterms:W3CDTF">2017-03-03T19:20:22Z</dcterms:modified>
</cp:coreProperties>
</file>